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73" r:id="rId3"/>
    <p:sldId id="275" r:id="rId4"/>
    <p:sldId id="258" r:id="rId5"/>
    <p:sldId id="259" r:id="rId6"/>
    <p:sldId id="260" r:id="rId7"/>
    <p:sldId id="261" r:id="rId8"/>
    <p:sldId id="262" r:id="rId9"/>
    <p:sldId id="263" r:id="rId10"/>
    <p:sldId id="279" r:id="rId11"/>
    <p:sldId id="265" r:id="rId12"/>
    <p:sldId id="264" r:id="rId13"/>
    <p:sldId id="272" r:id="rId14"/>
    <p:sldId id="274" r:id="rId15"/>
    <p:sldId id="267" r:id="rId16"/>
    <p:sldId id="270" r:id="rId17"/>
    <p:sldId id="271" r:id="rId18"/>
    <p:sldId id="280" r:id="rId19"/>
    <p:sldId id="268"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8889" autoAdjust="0"/>
  </p:normalViewPr>
  <p:slideViewPr>
    <p:cSldViewPr snapToGrid="0">
      <p:cViewPr>
        <p:scale>
          <a:sx n="66" d="100"/>
          <a:sy n="66" d="100"/>
        </p:scale>
        <p:origin x="1320" y="21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390E2-88C3-4957-B009-F205010D363F}" type="datetimeFigureOut">
              <a:rPr lang="el-GR" smtClean="0"/>
              <a:t>17/2/2023</a:t>
            </a:fld>
            <a:endParaRPr lang="el-G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5D8F63-59E0-48A9-9D1A-38E23A4CCD1D}" type="slidenum">
              <a:rPr lang="el-GR" smtClean="0"/>
              <a:t>‹#›</a:t>
            </a:fld>
            <a:endParaRPr lang="el-GR" dirty="0"/>
          </a:p>
        </p:txBody>
      </p:sp>
    </p:spTree>
    <p:extLst>
      <p:ext uri="{BB962C8B-B14F-4D97-AF65-F5344CB8AC3E}">
        <p14:creationId xmlns:p14="http://schemas.microsoft.com/office/powerpoint/2010/main" val="407922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Καλησπέρα, είμαι ο Γιάννης Φουρφουρής και είμαι απόφοιτος του τμήματος Πληροφορικής του Οικονομικού Πανεπιστημίου Αθηνών.</a:t>
            </a:r>
          </a:p>
          <a:p>
            <a:r>
              <a:rPr lang="el-GR" dirty="0"/>
              <a:t>Στο παρελθόν έχω εργαστεί ως</a:t>
            </a:r>
            <a:r>
              <a:rPr lang="en-US" dirty="0"/>
              <a:t> Machine Learning Engineer</a:t>
            </a:r>
            <a:r>
              <a:rPr lang="el-GR" dirty="0"/>
              <a:t> και ως </a:t>
            </a:r>
            <a:r>
              <a:rPr lang="en-US" dirty="0"/>
              <a:t>Researcher Engineer</a:t>
            </a:r>
            <a:r>
              <a:rPr lang="el-GR" dirty="0"/>
              <a:t> στο Οικονομικό Πανεπιστήμιο για διάφορα ευρωπαϊκά έργα.</a:t>
            </a:r>
          </a:p>
          <a:p>
            <a:r>
              <a:rPr lang="el-GR" dirty="0"/>
              <a:t>Στα πλαίσια της διπλωματικής μου εργασίας αναπτύχθηκε η εφαρμογή με τίτλο </a:t>
            </a:r>
            <a:r>
              <a:rPr lang="en-US" dirty="0"/>
              <a:t>Object-Detection App</a:t>
            </a:r>
            <a:r>
              <a:rPr lang="el-GR" dirty="0"/>
              <a:t>,</a:t>
            </a:r>
            <a:r>
              <a:rPr lang="en-US" dirty="0"/>
              <a:t> </a:t>
            </a:r>
            <a:r>
              <a:rPr lang="el-GR" dirty="0"/>
              <a:t>η οποία έχει ως στόχο να εντοπίζει επιλεγμένα αντικείμενα στο χώρο, σε πραγματικό χρόνο με την χρήση της </a:t>
            </a:r>
            <a:r>
              <a:rPr lang="en-US" dirty="0"/>
              <a:t>cameras </a:t>
            </a:r>
            <a:r>
              <a:rPr lang="el-GR" dirty="0"/>
              <a:t>ενός </a:t>
            </a:r>
            <a:r>
              <a:rPr lang="en-US" dirty="0"/>
              <a:t>smartphone</a:t>
            </a:r>
            <a:r>
              <a:rPr lang="el-GR" dirty="0"/>
              <a:t>.</a:t>
            </a:r>
          </a:p>
        </p:txBody>
      </p:sp>
      <p:sp>
        <p:nvSpPr>
          <p:cNvPr id="4" name="Slide Number Placeholder 3"/>
          <p:cNvSpPr>
            <a:spLocks noGrp="1"/>
          </p:cNvSpPr>
          <p:nvPr>
            <p:ph type="sldNum" sz="quarter" idx="5"/>
          </p:nvPr>
        </p:nvSpPr>
        <p:spPr/>
        <p:txBody>
          <a:bodyPr/>
          <a:lstStyle/>
          <a:p>
            <a:fld id="{8D5D8F63-59E0-48A9-9D1A-38E23A4CCD1D}" type="slidenum">
              <a:rPr lang="el-GR" smtClean="0"/>
              <a:t>1</a:t>
            </a:fld>
            <a:endParaRPr lang="el-GR" dirty="0"/>
          </a:p>
        </p:txBody>
      </p:sp>
    </p:spTree>
    <p:extLst>
      <p:ext uri="{BB962C8B-B14F-4D97-AF65-F5344CB8AC3E}">
        <p14:creationId xmlns:p14="http://schemas.microsoft.com/office/powerpoint/2010/main" val="2048133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Προτού πάμε όμως παρακάτω, ας εξηγήσουμε λίγο παραπάνω την</a:t>
            </a:r>
            <a:r>
              <a:rPr lang="en-US" dirty="0"/>
              <a:t> </a:t>
            </a:r>
            <a:r>
              <a:rPr lang="el-GR" dirty="0"/>
              <a:t>τεχνική </a:t>
            </a:r>
            <a:r>
              <a:rPr lang="en-US" dirty="0"/>
              <a:t>transfer learning</a:t>
            </a:r>
            <a:r>
              <a:rPr lang="el-GR" dirty="0"/>
              <a:t>.</a:t>
            </a:r>
          </a:p>
          <a:p>
            <a:r>
              <a:rPr lang="el-GR" dirty="0"/>
              <a:t>Τα </a:t>
            </a:r>
            <a:r>
              <a:rPr lang="en-US" dirty="0"/>
              <a:t>pretrained models </a:t>
            </a:r>
            <a:r>
              <a:rPr lang="el-GR" dirty="0"/>
              <a:t>είναι </a:t>
            </a:r>
            <a:r>
              <a:rPr lang="en-US" dirty="0"/>
              <a:t>convolutional neural networks </a:t>
            </a:r>
            <a:r>
              <a:rPr lang="el-GR" dirty="0"/>
              <a:t>τα οποία αποτελούνται από δύο διαφορετικά </a:t>
            </a:r>
            <a:r>
              <a:rPr lang="en-US" dirty="0"/>
              <a:t>sets of layers. </a:t>
            </a:r>
            <a:r>
              <a:rPr lang="el-GR" dirty="0"/>
              <a:t>Το πρώτο </a:t>
            </a:r>
            <a:r>
              <a:rPr lang="en-US" dirty="0"/>
              <a:t>set</a:t>
            </a:r>
            <a:r>
              <a:rPr lang="el-GR" dirty="0"/>
              <a:t> χρησιμοποιείται για </a:t>
            </a:r>
            <a:r>
              <a:rPr lang="en-US" sz="1200" dirty="0"/>
              <a:t>Feature Extraction</a:t>
            </a:r>
            <a:r>
              <a:rPr lang="el-GR" sz="1200" dirty="0"/>
              <a:t> ενώ το δεύτερο χρησιμοποιείται για </a:t>
            </a:r>
            <a:r>
              <a:rPr lang="en-US" sz="1200" dirty="0"/>
              <a:t>prediction</a:t>
            </a:r>
            <a:r>
              <a:rPr lang="el-GR" dirty="0"/>
              <a:t>. </a:t>
            </a:r>
            <a:r>
              <a:rPr lang="en-US" dirty="0"/>
              <a:t> </a:t>
            </a:r>
            <a:r>
              <a:rPr lang="el-GR" dirty="0"/>
              <a:t>Στο </a:t>
            </a:r>
            <a:r>
              <a:rPr lang="en-US" dirty="0"/>
              <a:t>feature extraction layer </a:t>
            </a:r>
            <a:r>
              <a:rPr lang="el-GR" dirty="0"/>
              <a:t>εφαρμόζονται διάφορα φίλτρα στην εικόνα</a:t>
            </a:r>
            <a:r>
              <a:rPr lang="en-US" dirty="0"/>
              <a:t>,</a:t>
            </a:r>
            <a:r>
              <a:rPr lang="el-GR" dirty="0"/>
              <a:t> προσπαθώντας να αναγνωριστούν άκρες, γωνίες και άλλα μοτίβα για την διαφοροποίηση των εικόνων. Το </a:t>
            </a:r>
            <a:r>
              <a:rPr lang="en-US" dirty="0"/>
              <a:t>Prediction layer </a:t>
            </a:r>
            <a:r>
              <a:rPr lang="el-GR" dirty="0"/>
              <a:t>αντιστοιχίζει τα χαρακτηριστικά που παραχθήκαν από το προηγούμενο </a:t>
            </a:r>
            <a:r>
              <a:rPr lang="en-US" dirty="0"/>
              <a:t>set of layers,</a:t>
            </a:r>
            <a:r>
              <a:rPr lang="el-GR" dirty="0"/>
              <a:t> σε ένα σύνολο εξόδων που αντιπροσωπεύουν πιθανότητες για κάθε τύπο αντικειμένων.</a:t>
            </a:r>
          </a:p>
          <a:p>
            <a:r>
              <a:rPr lang="el-GR" dirty="0"/>
              <a:t>Το μοντέλο λοιπόν έχει μάθει χρήσιμα χαρακτηριστικά από τα δεδομένα εκπαίδευσης που μπορούν να επαναχρησιμοποιηθούν σε νέα περιβάλλοντα, εξοικονομώντας χρόνο και υπολογιστικούς πόρους σε σύγκριση με την εκπαίδευση ενός μοντέλου από την αρχή.</a:t>
            </a:r>
          </a:p>
          <a:p>
            <a:r>
              <a:rPr lang="el-GR" dirty="0"/>
              <a:t>Έτσι λοιπόν, δεν χρειάζεται να εκπαιδεύσουμε όλο το μοντέλο από το μηδέν. Μπορούμε να χρησιμοποιήσουμε τ</a:t>
            </a:r>
            <a:r>
              <a:rPr lang="en-US" dirty="0"/>
              <a:t>o feature extraction layer</a:t>
            </a:r>
            <a:r>
              <a:rPr lang="el-GR" dirty="0"/>
              <a:t> από ένα </a:t>
            </a:r>
            <a:r>
              <a:rPr lang="en-US" dirty="0"/>
              <a:t>pre trained model </a:t>
            </a:r>
            <a:r>
              <a:rPr lang="el-GR" dirty="0"/>
              <a:t>και να αλλάξουμε το </a:t>
            </a:r>
            <a:r>
              <a:rPr lang="en-US" dirty="0"/>
              <a:t>prediction layer </a:t>
            </a:r>
            <a:r>
              <a:rPr lang="el-GR" dirty="0"/>
              <a:t>για την πρόβλεψη των </a:t>
            </a:r>
            <a:r>
              <a:rPr lang="en-US" dirty="0"/>
              <a:t>labels </a:t>
            </a:r>
            <a:r>
              <a:rPr lang="el-GR" dirty="0"/>
              <a:t>των αντικειμένων μας. </a:t>
            </a:r>
            <a:endParaRPr lang="en-US" dirty="0"/>
          </a:p>
          <a:p>
            <a:endParaRPr lang="en-US" b="0" i="0" dirty="0">
              <a:solidFill>
                <a:srgbClr val="374151"/>
              </a:solidFill>
              <a:effectLst/>
              <a:latin typeface="Söhne"/>
            </a:endParaRPr>
          </a:p>
          <a:p>
            <a:endParaRPr lang="en-US" b="0" i="0" dirty="0">
              <a:solidFill>
                <a:srgbClr val="374151"/>
              </a:solidFill>
              <a:effectLst/>
              <a:latin typeface="Söhne"/>
            </a:endParaRPr>
          </a:p>
          <a:p>
            <a:r>
              <a:rPr lang="en-US" b="0" i="0" dirty="0">
                <a:solidFill>
                  <a:srgbClr val="374151"/>
                </a:solidFill>
                <a:effectLst/>
                <a:latin typeface="Söhne"/>
              </a:rPr>
              <a:t>The process of feature extraction typically involves the following steps:</a:t>
            </a:r>
          </a:p>
          <a:p>
            <a:r>
              <a:rPr lang="en-US" b="0" i="0" dirty="0">
                <a:solidFill>
                  <a:srgbClr val="374151"/>
                </a:solidFill>
                <a:effectLst/>
                <a:latin typeface="Söhne"/>
              </a:rPr>
              <a:t>Input Image: An image is fed into the CNN model.</a:t>
            </a:r>
          </a:p>
          <a:p>
            <a:r>
              <a:rPr lang="en-US" b="0" i="0" dirty="0">
                <a:solidFill>
                  <a:srgbClr val="374151"/>
                </a:solidFill>
                <a:effectLst/>
                <a:latin typeface="Söhne"/>
              </a:rPr>
              <a:t>Convolution Layers: The image is processed through a series of convolutional layers. Each convolutional layer applies a set of filters to the image, which helps to identify patterns and features such as edges, corners, and blobs. Each filter produces a feature map that highlights the regions of the image where that filter's pattern is present.</a:t>
            </a:r>
          </a:p>
          <a:p>
            <a:r>
              <a:rPr lang="en-US" b="0" i="0" dirty="0">
                <a:solidFill>
                  <a:srgbClr val="374151"/>
                </a:solidFill>
                <a:effectLst/>
                <a:latin typeface="Söhne"/>
              </a:rPr>
              <a:t>Pooling Layers: The feature maps are then passed through pooling layers that help to reduce the dimensionality of the feature maps. This is done by </a:t>
            </a:r>
            <a:r>
              <a:rPr lang="en-US" b="0" i="0" dirty="0" err="1">
                <a:solidFill>
                  <a:srgbClr val="374151"/>
                </a:solidFill>
                <a:effectLst/>
                <a:latin typeface="Söhne"/>
              </a:rPr>
              <a:t>downsampling</a:t>
            </a:r>
            <a:r>
              <a:rPr lang="en-US" b="0" i="0" dirty="0">
                <a:solidFill>
                  <a:srgbClr val="374151"/>
                </a:solidFill>
                <a:effectLst/>
                <a:latin typeface="Söhne"/>
              </a:rPr>
              <a:t> the feature maps, which helps to reduce the number of parameters in the model.</a:t>
            </a:r>
          </a:p>
          <a:p>
            <a:r>
              <a:rPr lang="en-US" b="0" i="0" dirty="0">
                <a:solidFill>
                  <a:srgbClr val="374151"/>
                </a:solidFill>
                <a:effectLst/>
                <a:latin typeface="Söhne"/>
              </a:rPr>
              <a:t>Fully-Connected Layers: The feature maps are flattened into a vector and passed through a series of fully-connected layers. These layers help to combine the features from the different feature maps to create a high-level representation of the image.</a:t>
            </a:r>
          </a:p>
          <a:p>
            <a:r>
              <a:rPr lang="en-US" b="0" i="0" dirty="0">
                <a:solidFill>
                  <a:srgbClr val="374151"/>
                </a:solidFill>
                <a:effectLst/>
                <a:latin typeface="Söhne"/>
              </a:rPr>
              <a:t>Output Layer: Finally, the high-level representation of the image is passed through an output layer that identifies the objects in the image and their corresponding locations.</a:t>
            </a:r>
          </a:p>
        </p:txBody>
      </p:sp>
      <p:sp>
        <p:nvSpPr>
          <p:cNvPr id="4" name="Slide Number Placeholder 3"/>
          <p:cNvSpPr>
            <a:spLocks noGrp="1"/>
          </p:cNvSpPr>
          <p:nvPr>
            <p:ph type="sldNum" sz="quarter" idx="5"/>
          </p:nvPr>
        </p:nvSpPr>
        <p:spPr/>
        <p:txBody>
          <a:bodyPr/>
          <a:lstStyle/>
          <a:p>
            <a:fld id="{8D5D8F63-59E0-48A9-9D1A-38E23A4CCD1D}" type="slidenum">
              <a:rPr lang="el-GR" smtClean="0"/>
              <a:t>10</a:t>
            </a:fld>
            <a:endParaRPr lang="el-GR" dirty="0"/>
          </a:p>
        </p:txBody>
      </p:sp>
    </p:spTree>
    <p:extLst>
      <p:ext uri="{BB962C8B-B14F-4D97-AF65-F5344CB8AC3E}">
        <p14:creationId xmlns:p14="http://schemas.microsoft.com/office/powerpoint/2010/main" val="4133813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Αφού διαχωρίσουμε τα δεδομένα μας σε </a:t>
            </a:r>
            <a:r>
              <a:rPr lang="en-US" dirty="0"/>
              <a:t>Train </a:t>
            </a:r>
            <a:r>
              <a:rPr lang="el-GR" dirty="0"/>
              <a:t>και </a:t>
            </a:r>
            <a:r>
              <a:rPr lang="en-US" dirty="0"/>
              <a:t>Test</a:t>
            </a:r>
            <a:r>
              <a:rPr lang="el-GR" dirty="0"/>
              <a:t>, ξεκινάμε τη διαδικασία της εκπαίδευσης. Κατά την εκπαίδευση μας δίνετε η δυνατότητα να παρακολουθήσουμε το πως διαμορφώνονται οι διάφορες τιμές των μετρικών, όπως φαίνονται στις εικόνες.</a:t>
            </a:r>
          </a:p>
          <a:p>
            <a:r>
              <a:rPr lang="el-GR" dirty="0"/>
              <a:t>Η εκπαίδευση διαρκεί </a:t>
            </a:r>
            <a:r>
              <a:rPr lang="el-GR" dirty="0" err="1"/>
              <a:t>εΝ</a:t>
            </a:r>
            <a:r>
              <a:rPr lang="el-GR" dirty="0"/>
              <a:t> αριθμό από</a:t>
            </a:r>
            <a:r>
              <a:rPr lang="en-US" dirty="0"/>
              <a:t> </a:t>
            </a:r>
            <a:r>
              <a:rPr lang="el-GR" dirty="0"/>
              <a:t>εποχές, μεταβλητή που ορίζουμε εμείς. Εδώ 50 </a:t>
            </a:r>
            <a:r>
              <a:rPr lang="el-GR" dirty="0" err="1"/>
              <a:t>χιλιαδες</a:t>
            </a:r>
            <a:r>
              <a:rPr lang="el-GR" dirty="0"/>
              <a:t>. Κατά τη διαδικασία της εκπαίδευσης αποθηκεύονται ενδιάμεσα </a:t>
            </a:r>
            <a:r>
              <a:rPr lang="en-US" dirty="0"/>
              <a:t>checkpoints</a:t>
            </a:r>
            <a:r>
              <a:rPr lang="el-GR" dirty="0"/>
              <a:t>, τα οποία μπορούμε να χρησιμοποιήσουμε αργότερα για να επιλέξουμε το σημείο εκείνο που θεωρούμε πως το μοντέλο είναι καλύτερα εκπαιδευμένο</a:t>
            </a:r>
            <a:r>
              <a:rPr lang="en-US" dirty="0"/>
              <a:t> </a:t>
            </a:r>
            <a:r>
              <a:rPr lang="el-GR" dirty="0"/>
              <a:t>βασιζόμενοι στις τιμές των μετρικών</a:t>
            </a:r>
            <a:r>
              <a:rPr lang="en-US" dirty="0"/>
              <a:t>. </a:t>
            </a:r>
            <a:r>
              <a:rPr lang="el-GR" dirty="0"/>
              <a:t>Αφού τελειώσει η εκπαίδευση και επιλέξουμε το κατάλληλο </a:t>
            </a:r>
            <a:r>
              <a:rPr lang="en-US" dirty="0"/>
              <a:t>checkpoint</a:t>
            </a:r>
            <a:r>
              <a:rPr lang="el-GR" dirty="0"/>
              <a:t>, είμαστε σε θέση να εξάγουμε το μοντέλο μας στην κατάλληλη μορφή.</a:t>
            </a:r>
          </a:p>
        </p:txBody>
      </p:sp>
      <p:sp>
        <p:nvSpPr>
          <p:cNvPr id="4" name="Slide Number Placeholder 3"/>
          <p:cNvSpPr>
            <a:spLocks noGrp="1"/>
          </p:cNvSpPr>
          <p:nvPr>
            <p:ph type="sldNum" sz="quarter" idx="5"/>
          </p:nvPr>
        </p:nvSpPr>
        <p:spPr/>
        <p:txBody>
          <a:bodyPr/>
          <a:lstStyle/>
          <a:p>
            <a:fld id="{8D5D8F63-59E0-48A9-9D1A-38E23A4CCD1D}" type="slidenum">
              <a:rPr lang="el-GR" smtClean="0"/>
              <a:t>11</a:t>
            </a:fld>
            <a:endParaRPr lang="el-GR" dirty="0"/>
          </a:p>
        </p:txBody>
      </p:sp>
    </p:spTree>
    <p:extLst>
      <p:ext uri="{BB962C8B-B14F-4D97-AF65-F5344CB8AC3E}">
        <p14:creationId xmlns:p14="http://schemas.microsoft.com/office/powerpoint/2010/main" val="646603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εκπαιδευμένο μοντέλο μας χρειάζεται να εξαχθεί σε ένα</a:t>
            </a:r>
            <a:r>
              <a:rPr lang="en-US" dirty="0"/>
              <a:t> protobuf file</a:t>
            </a:r>
            <a:r>
              <a:rPr lang="el-GR" dirty="0"/>
              <a:t>. </a:t>
            </a:r>
          </a:p>
          <a:p>
            <a:r>
              <a:rPr lang="en-US" dirty="0"/>
              <a:t>To</a:t>
            </a:r>
            <a:r>
              <a:rPr lang="el-GR" dirty="0"/>
              <a:t> protobuf είναι μια μορφή </a:t>
            </a:r>
            <a:r>
              <a:rPr lang="el-GR" dirty="0" err="1"/>
              <a:t>αποθηκευσής</a:t>
            </a:r>
            <a:r>
              <a:rPr lang="el-GR" dirty="0"/>
              <a:t> που χρησιμοποιείται από το </a:t>
            </a:r>
            <a:r>
              <a:rPr lang="el-GR" dirty="0" err="1"/>
              <a:t>TensorFlow</a:t>
            </a:r>
            <a:r>
              <a:rPr lang="el-GR" dirty="0"/>
              <a:t> για την αποθήκευση μοντέλων μηχανικής μάθησης. Αποτελεί έναν ειδικό τύπο αρχείου που αποθηκεύει τη δομή και τις παραμέτρους του μοντέλου σε μια συμπαγή, δυαδική μορφή που είναι εύκολη να διαβαστεί από τα διάφορα συστήματα.</a:t>
            </a:r>
          </a:p>
          <a:p>
            <a:r>
              <a:rPr lang="el-GR" dirty="0"/>
              <a:t>Το εξαγόμενο μοντέλο ονομάζεται </a:t>
            </a:r>
            <a:r>
              <a:rPr lang="en-US" dirty="0"/>
              <a:t>frozen inference graph </a:t>
            </a:r>
            <a:r>
              <a:rPr lang="el-GR" dirty="0"/>
              <a:t>και είναι έτοιμο για </a:t>
            </a:r>
            <a:r>
              <a:rPr lang="en-US" dirty="0"/>
              <a:t>inference</a:t>
            </a:r>
            <a:r>
              <a:rPr lang="el-GR" dirty="0"/>
              <a:t>.</a:t>
            </a:r>
            <a:r>
              <a:rPr lang="en-US" dirty="0"/>
              <a:t> </a:t>
            </a:r>
            <a:r>
              <a:rPr lang="el-GR" dirty="0"/>
              <a:t>Ως </a:t>
            </a:r>
            <a:r>
              <a:rPr lang="en-US" dirty="0"/>
              <a:t>inference </a:t>
            </a:r>
            <a:r>
              <a:rPr lang="el-GR" dirty="0"/>
              <a:t>ορίζεται η διαδικασία χρήσης ενός εκπαιδευμένου μοντέλου για να γίνουν προβλέψεις σε νέα, καινούργια δεδομένα.</a:t>
            </a:r>
          </a:p>
        </p:txBody>
      </p:sp>
      <p:sp>
        <p:nvSpPr>
          <p:cNvPr id="4" name="Slide Number Placeholder 3"/>
          <p:cNvSpPr>
            <a:spLocks noGrp="1"/>
          </p:cNvSpPr>
          <p:nvPr>
            <p:ph type="sldNum" sz="quarter" idx="5"/>
          </p:nvPr>
        </p:nvSpPr>
        <p:spPr/>
        <p:txBody>
          <a:bodyPr/>
          <a:lstStyle/>
          <a:p>
            <a:fld id="{8D5D8F63-59E0-48A9-9D1A-38E23A4CCD1D}" type="slidenum">
              <a:rPr lang="el-GR" smtClean="0"/>
              <a:t>12</a:t>
            </a:fld>
            <a:endParaRPr lang="el-GR" dirty="0"/>
          </a:p>
        </p:txBody>
      </p:sp>
    </p:spTree>
    <p:extLst>
      <p:ext uri="{BB962C8B-B14F-4D97-AF65-F5344CB8AC3E}">
        <p14:creationId xmlns:p14="http://schemas.microsoft.com/office/powerpoint/2010/main" val="697013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Πλέον είμαστε σε θέση να αναπτύξουμε την </a:t>
            </a:r>
            <a:r>
              <a:rPr lang="en-US" dirty="0"/>
              <a:t>Android </a:t>
            </a:r>
            <a:r>
              <a:rPr lang="el-GR" dirty="0"/>
              <a:t>εφαρμογή. Για να ξεκινήσουμε χρειάζεται να </a:t>
            </a:r>
            <a:r>
              <a:rPr lang="el-GR" dirty="0" err="1"/>
              <a:t>κλωνοποιήσουμε</a:t>
            </a:r>
            <a:r>
              <a:rPr lang="el-GR" dirty="0"/>
              <a:t> το </a:t>
            </a:r>
            <a:r>
              <a:rPr lang="en-US" dirty="0"/>
              <a:t>Tensorflow lite repository </a:t>
            </a:r>
            <a:r>
              <a:rPr lang="el-GR" dirty="0"/>
              <a:t>ώστε να επωφεληθούμε από την βασική λειτουργικότητα</a:t>
            </a:r>
            <a:r>
              <a:rPr lang="en-US" dirty="0"/>
              <a:t> </a:t>
            </a:r>
            <a:r>
              <a:rPr lang="el-GR" dirty="0"/>
              <a:t>που μας επιτρέπει να κάνουμε το </a:t>
            </a:r>
            <a:r>
              <a:rPr lang="en-US" dirty="0"/>
              <a:t>inference </a:t>
            </a:r>
            <a:r>
              <a:rPr lang="el-GR" dirty="0"/>
              <a:t>της εικόνας με βάση το εκπαιδευμένο μοντέλο μας στο </a:t>
            </a:r>
            <a:r>
              <a:rPr lang="el-GR" dirty="0" err="1"/>
              <a:t>κινήτο</a:t>
            </a:r>
            <a:r>
              <a:rPr lang="el-GR" dirty="0"/>
              <a:t>.</a:t>
            </a:r>
            <a:r>
              <a:rPr lang="en-US" dirty="0"/>
              <a:t> </a:t>
            </a:r>
            <a:r>
              <a:rPr lang="el-GR" dirty="0"/>
              <a:t>Το </a:t>
            </a:r>
            <a:r>
              <a:rPr lang="el-GR" dirty="0" err="1"/>
              <a:t>TensorFlow</a:t>
            </a:r>
            <a:r>
              <a:rPr lang="el-GR" dirty="0"/>
              <a:t> </a:t>
            </a:r>
            <a:r>
              <a:rPr lang="el-GR" dirty="0" err="1"/>
              <a:t>Lite</a:t>
            </a:r>
            <a:r>
              <a:rPr lang="el-GR" dirty="0"/>
              <a:t> είναι ένα σύνολο εργαλείων που επιτρέπει να εκτελούμε τα μοντέλα μας σε κινητές, </a:t>
            </a:r>
            <a:r>
              <a:rPr lang="en-US" dirty="0"/>
              <a:t>embedded, </a:t>
            </a:r>
            <a:r>
              <a:rPr lang="el-GR" dirty="0"/>
              <a:t>και</a:t>
            </a:r>
            <a:r>
              <a:rPr lang="en-US" dirty="0"/>
              <a:t> edge </a:t>
            </a:r>
            <a:r>
              <a:rPr lang="el-GR" dirty="0"/>
              <a:t>συσκευές. Το </a:t>
            </a:r>
            <a:r>
              <a:rPr lang="en-US" dirty="0"/>
              <a:t>framework </a:t>
            </a:r>
            <a:r>
              <a:rPr lang="el-GR" dirty="0"/>
              <a:t>είναι βελτιστοποιημένο για το</a:t>
            </a:r>
            <a:r>
              <a:rPr lang="en-US" dirty="0"/>
              <a:t> on-device machine learning</a:t>
            </a:r>
            <a:r>
              <a:rPr lang="el-GR" dirty="0"/>
              <a:t> αφού</a:t>
            </a:r>
          </a:p>
          <a:p>
            <a:pPr marL="228600" indent="-228600">
              <a:buAutoNum type="arabicPeriod"/>
            </a:pPr>
            <a:r>
              <a:rPr lang="el-GR" dirty="0"/>
              <a:t>δεν υπάρχουν καθυστερήσεις εξαιτίας της επικοινωνίας με κάποιον </a:t>
            </a:r>
            <a:r>
              <a:rPr lang="en-US" dirty="0"/>
              <a:t>server</a:t>
            </a:r>
            <a:r>
              <a:rPr lang="el-GR" dirty="0"/>
              <a:t>. </a:t>
            </a:r>
            <a:r>
              <a:rPr lang="en-US" dirty="0"/>
              <a:t> </a:t>
            </a:r>
            <a:endParaRPr lang="el-GR" dirty="0"/>
          </a:p>
          <a:p>
            <a:pPr marL="228600" indent="-228600">
              <a:buAutoNum type="arabicPeriod"/>
            </a:pPr>
            <a:r>
              <a:rPr lang="el-GR" dirty="0"/>
              <a:t>δεν μεταδίδονται προσωπικές πληροφορίες από τη συσκευή.</a:t>
            </a:r>
            <a:endParaRPr lang="en-US" dirty="0"/>
          </a:p>
          <a:p>
            <a:pPr marL="228600" indent="-228600">
              <a:buAutoNum type="arabicPeriod"/>
            </a:pPr>
            <a:r>
              <a:rPr lang="el-GR" dirty="0"/>
              <a:t>δεν απαιτείται σύνδεση στο Διαδίκτυο. </a:t>
            </a:r>
          </a:p>
          <a:p>
            <a:pPr marL="228600" indent="-228600">
              <a:buAutoNum type="arabicPeriod"/>
            </a:pPr>
            <a:r>
              <a:rPr lang="el-GR" dirty="0"/>
              <a:t>τα μοντέλα μετατρέπονται σε μορφές οι οποίες μειώνουν το μέγεθος τους</a:t>
            </a:r>
          </a:p>
          <a:p>
            <a:pPr marL="228600" indent="-228600">
              <a:buAutoNum type="arabicPeriod"/>
            </a:pPr>
            <a:r>
              <a:rPr lang="el-GR" dirty="0"/>
              <a:t>Και χρησιμοποιούνται για το αποτελεσματικό </a:t>
            </a:r>
            <a:r>
              <a:rPr lang="en-US" dirty="0"/>
              <a:t>inference </a:t>
            </a:r>
            <a:r>
              <a:rPr lang="el-GR" dirty="0"/>
              <a:t>των εικόνων χωρίς κάποια επιπλέον σύνδεση. </a:t>
            </a:r>
          </a:p>
          <a:p>
            <a:pPr marL="228600" indent="-228600">
              <a:buAutoNum type="arabicPeriod"/>
            </a:pPr>
            <a:endParaRPr lang="el-GR" dirty="0"/>
          </a:p>
        </p:txBody>
      </p:sp>
      <p:sp>
        <p:nvSpPr>
          <p:cNvPr id="4" name="Slide Number Placeholder 3"/>
          <p:cNvSpPr>
            <a:spLocks noGrp="1"/>
          </p:cNvSpPr>
          <p:nvPr>
            <p:ph type="sldNum" sz="quarter" idx="5"/>
          </p:nvPr>
        </p:nvSpPr>
        <p:spPr/>
        <p:txBody>
          <a:bodyPr/>
          <a:lstStyle/>
          <a:p>
            <a:fld id="{8D5D8F63-59E0-48A9-9D1A-38E23A4CCD1D}" type="slidenum">
              <a:rPr lang="el-GR" smtClean="0"/>
              <a:t>13</a:t>
            </a:fld>
            <a:endParaRPr lang="el-GR" dirty="0"/>
          </a:p>
        </p:txBody>
      </p:sp>
    </p:spTree>
    <p:extLst>
      <p:ext uri="{BB962C8B-B14F-4D97-AF65-F5344CB8AC3E}">
        <p14:creationId xmlns:p14="http://schemas.microsoft.com/office/powerpoint/2010/main" val="3946442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dirty="0"/>
              <a:t>Προκειμένου να εισάγουμε το </a:t>
            </a:r>
            <a:r>
              <a:rPr lang="en-US" sz="1200" dirty="0"/>
              <a:t>frozen inference graph </a:t>
            </a:r>
            <a:r>
              <a:rPr lang="el-GR" sz="1200" dirty="0"/>
              <a:t>στην </a:t>
            </a:r>
            <a:r>
              <a:rPr lang="en-US" sz="1200" dirty="0"/>
              <a:t>Tensorflow lite </a:t>
            </a:r>
            <a:r>
              <a:rPr lang="el-GR" sz="1200" dirty="0"/>
              <a:t>εφαρμογή χρειάζεται να μετατρέψουμε το </a:t>
            </a:r>
            <a:r>
              <a:rPr lang="en-US" sz="1200" dirty="0"/>
              <a:t>protobuf format </a:t>
            </a:r>
            <a:r>
              <a:rPr lang="el-GR" sz="1200" dirty="0"/>
              <a:t>που βρίσκεται το εκπαιδευμένο μοντέλο μας σε μια μορφή που ονομάζεται </a:t>
            </a:r>
            <a:r>
              <a:rPr lang="en-US" sz="1200" dirty="0" err="1"/>
              <a:t>Tflite</a:t>
            </a:r>
            <a:r>
              <a:rPr lang="en-US" sz="1200" dirty="0"/>
              <a:t>. To </a:t>
            </a:r>
            <a:r>
              <a:rPr lang="el-GR" dirty="0" err="1"/>
              <a:t>TFLite</a:t>
            </a:r>
            <a:r>
              <a:rPr lang="el-GR" dirty="0"/>
              <a:t> </a:t>
            </a:r>
            <a:r>
              <a:rPr lang="en-US" dirty="0"/>
              <a:t>format </a:t>
            </a:r>
            <a:r>
              <a:rPr lang="el-GR" dirty="0"/>
              <a:t>παρέχει μια συμπαγή και αποτελεσματική αναπαράσταση του μοντέλου που μπορεί εύκολα να γίνει </a:t>
            </a:r>
            <a:r>
              <a:rPr lang="en-US" dirty="0"/>
              <a:t>deployed </a:t>
            </a:r>
            <a:r>
              <a:rPr lang="el-GR" dirty="0"/>
              <a:t>σε συσκευές με περιορισμένους πόρους.</a:t>
            </a:r>
            <a:r>
              <a:rPr lang="en-US" dirty="0"/>
              <a:t> </a:t>
            </a:r>
            <a:r>
              <a:rPr lang="el-GR" dirty="0"/>
              <a:t>Έτσι δημιουργήθηκε </a:t>
            </a:r>
            <a:r>
              <a:rPr lang="en-US" dirty="0"/>
              <a:t>script</a:t>
            </a:r>
            <a:r>
              <a:rPr lang="el-GR" dirty="0"/>
              <a:t> που μετατρέπει το </a:t>
            </a:r>
            <a:r>
              <a:rPr lang="en-US" dirty="0"/>
              <a:t>protobuf file </a:t>
            </a:r>
            <a:r>
              <a:rPr lang="el-GR" dirty="0"/>
              <a:t>σε </a:t>
            </a:r>
            <a:r>
              <a:rPr lang="en-US" dirty="0" err="1"/>
              <a:t>tflite</a:t>
            </a:r>
            <a:r>
              <a:rPr lang="en-US" dirty="0"/>
              <a:t> file</a:t>
            </a:r>
            <a:r>
              <a:rPr lang="el-GR" dirty="0"/>
              <a:t>.</a:t>
            </a:r>
            <a:endParaRPr lang="el-GR" sz="1200" dirty="0"/>
          </a:p>
          <a:p>
            <a:r>
              <a:rPr lang="el-GR" sz="1200" dirty="0"/>
              <a:t>Επίσης αναφέρω επιγραμματικά επιπλέον τροποποιήσεις που έγιναν στην εφαρμογή.</a:t>
            </a:r>
          </a:p>
          <a:p>
            <a:r>
              <a:rPr lang="el-GR" sz="1200" dirty="0"/>
              <a:t>Πιο συγκεκριμένα διορθώθηκαν διάφορα σφάλματα κώδικα τα οποία αλλοίωναν τη διαδικασία του </a:t>
            </a:r>
            <a:r>
              <a:rPr lang="en-US" sz="1200" dirty="0"/>
              <a:t>inference</a:t>
            </a:r>
            <a:r>
              <a:rPr lang="el-GR" sz="1200" dirty="0"/>
              <a:t>, Προστέθηκαν επιπλέον πληροφορίες που απεικονίζονται στις διάφορες οθόνες και διαμορφώθηκε η διαδικασία του </a:t>
            </a:r>
            <a:r>
              <a:rPr lang="en-US" sz="1200" dirty="0"/>
              <a:t>inference</a:t>
            </a:r>
            <a:r>
              <a:rPr lang="el-GR" sz="1200" dirty="0"/>
              <a:t> ώστε να εκτελείται στη </a:t>
            </a:r>
            <a:r>
              <a:rPr lang="el-GR" sz="1200" dirty="0" err="1"/>
              <a:t>gpu</a:t>
            </a:r>
            <a:r>
              <a:rPr lang="el-GR" sz="1200" dirty="0"/>
              <a:t> του </a:t>
            </a:r>
            <a:r>
              <a:rPr lang="el-GR" sz="1200" dirty="0" err="1"/>
              <a:t>smart</a:t>
            </a:r>
            <a:r>
              <a:rPr lang="el-GR" sz="1200" dirty="0"/>
              <a:t> </a:t>
            </a:r>
            <a:r>
              <a:rPr lang="el-GR" sz="1200" dirty="0" err="1"/>
              <a:t>phone</a:t>
            </a:r>
            <a:r>
              <a:rPr lang="en-US" sz="1200" dirty="0"/>
              <a:t> </a:t>
            </a:r>
            <a:r>
              <a:rPr lang="el-GR" sz="1200" dirty="0"/>
              <a:t>αντί της </a:t>
            </a:r>
            <a:r>
              <a:rPr lang="en-US" sz="1200" dirty="0"/>
              <a:t>CPU. </a:t>
            </a:r>
            <a:r>
              <a:rPr lang="el-GR" sz="1200" dirty="0"/>
              <a:t>Η αλλαγή αυτή επέφερε 42% βελτίωση στο </a:t>
            </a:r>
            <a:r>
              <a:rPr lang="en-US" sz="1200" dirty="0"/>
              <a:t>inference time.</a:t>
            </a:r>
            <a:endParaRPr lang="el-GR" sz="1200" dirty="0"/>
          </a:p>
          <a:p>
            <a:endParaRPr lang="el-G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GPU?</a:t>
            </a:r>
            <a:endParaRPr lang="el-GR" dirty="0"/>
          </a:p>
          <a:p>
            <a:pPr marL="228600" indent="-228600">
              <a:buAutoNum type="arabicPeriod"/>
            </a:pPr>
            <a:r>
              <a:rPr lang="en-US" dirty="0"/>
              <a:t>GPUs have a large number of parallel processing cores, allowing them to process multiple data points at the same time. This parallel processing capability is critical for training deep learning models, as it allows for much faster processing of the large amounts of data required for training.</a:t>
            </a:r>
          </a:p>
          <a:p>
            <a:pPr marL="228600" indent="-228600">
              <a:buAutoNum type="arabicPeriod"/>
            </a:pPr>
            <a:r>
              <a:rPr lang="en-US" dirty="0"/>
              <a:t>GPUs also have high memory bandwidth, which is important for storing and retrieving data during training.</a:t>
            </a:r>
            <a:endParaRPr lang="el-GR" dirty="0"/>
          </a:p>
          <a:p>
            <a:endParaRPr lang="el-GR" sz="1200" dirty="0"/>
          </a:p>
        </p:txBody>
      </p:sp>
      <p:sp>
        <p:nvSpPr>
          <p:cNvPr id="4" name="Slide Number Placeholder 3"/>
          <p:cNvSpPr>
            <a:spLocks noGrp="1"/>
          </p:cNvSpPr>
          <p:nvPr>
            <p:ph type="sldNum" sz="quarter" idx="5"/>
          </p:nvPr>
        </p:nvSpPr>
        <p:spPr/>
        <p:txBody>
          <a:bodyPr/>
          <a:lstStyle/>
          <a:p>
            <a:fld id="{8D5D8F63-59E0-48A9-9D1A-38E23A4CCD1D}" type="slidenum">
              <a:rPr lang="el-GR" smtClean="0"/>
              <a:t>14</a:t>
            </a:fld>
            <a:endParaRPr lang="el-GR" dirty="0"/>
          </a:p>
        </p:txBody>
      </p:sp>
    </p:spTree>
    <p:extLst>
      <p:ext uri="{BB962C8B-B14F-4D97-AF65-F5344CB8AC3E}">
        <p14:creationId xmlns:p14="http://schemas.microsoft.com/office/powerpoint/2010/main" val="869449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Και εδώ είναι η εφαρμογή μας. Η Αρχική Οθόνη δίνει τη δυνατότητα να ξεκινήσουμε τη διαδικασία ανίχνευσης των αντικειμένων, να εξέλθουμε από την εφαρμογή και να ενημερωθούμε σχετικά με τα αντικείμενα που είναι σε θέση να αναγνωρίζει η εφαρμογή.</a:t>
            </a:r>
          </a:p>
        </p:txBody>
      </p:sp>
      <p:sp>
        <p:nvSpPr>
          <p:cNvPr id="4" name="Slide Number Placeholder 3"/>
          <p:cNvSpPr>
            <a:spLocks noGrp="1"/>
          </p:cNvSpPr>
          <p:nvPr>
            <p:ph type="sldNum" sz="quarter" idx="5"/>
          </p:nvPr>
        </p:nvSpPr>
        <p:spPr/>
        <p:txBody>
          <a:bodyPr/>
          <a:lstStyle/>
          <a:p>
            <a:fld id="{8D5D8F63-59E0-48A9-9D1A-38E23A4CCD1D}" type="slidenum">
              <a:rPr lang="el-GR" smtClean="0"/>
              <a:t>15</a:t>
            </a:fld>
            <a:endParaRPr lang="el-GR" dirty="0"/>
          </a:p>
        </p:txBody>
      </p:sp>
    </p:spTree>
    <p:extLst>
      <p:ext uri="{BB962C8B-B14F-4D97-AF65-F5344CB8AC3E}">
        <p14:creationId xmlns:p14="http://schemas.microsoft.com/office/powerpoint/2010/main" val="2019215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Εδώ είναι μερικά </a:t>
            </a:r>
            <a:r>
              <a:rPr lang="en-US" dirty="0"/>
              <a:t>sample screenshots </a:t>
            </a:r>
            <a:r>
              <a:rPr lang="el-GR" dirty="0"/>
              <a:t>από την εφαρμογή μας που ανιχνεύει και αναγνωρίζει τα διάφορα αντικείμενα.</a:t>
            </a:r>
          </a:p>
        </p:txBody>
      </p:sp>
      <p:sp>
        <p:nvSpPr>
          <p:cNvPr id="4" name="Slide Number Placeholder 3"/>
          <p:cNvSpPr>
            <a:spLocks noGrp="1"/>
          </p:cNvSpPr>
          <p:nvPr>
            <p:ph type="sldNum" sz="quarter" idx="5"/>
          </p:nvPr>
        </p:nvSpPr>
        <p:spPr/>
        <p:txBody>
          <a:bodyPr/>
          <a:lstStyle/>
          <a:p>
            <a:fld id="{8D5D8F63-59E0-48A9-9D1A-38E23A4CCD1D}" type="slidenum">
              <a:rPr lang="el-GR" smtClean="0"/>
              <a:t>16</a:t>
            </a:fld>
            <a:endParaRPr lang="el-GR" dirty="0"/>
          </a:p>
        </p:txBody>
      </p:sp>
    </p:spTree>
    <p:extLst>
      <p:ext uri="{BB962C8B-B14F-4D97-AF65-F5344CB8AC3E}">
        <p14:creationId xmlns:p14="http://schemas.microsoft.com/office/powerpoint/2010/main" val="357705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Και εδώ μερικά ακόμα. Στο κάτω μέρος της οθόνης μπορούμε να δούμε τι ανάλυση έχει το </a:t>
            </a:r>
            <a:r>
              <a:rPr lang="en-US" dirty="0"/>
              <a:t>frame </a:t>
            </a:r>
            <a:r>
              <a:rPr lang="el-GR" dirty="0"/>
              <a:t>μας, τι </a:t>
            </a:r>
            <a:r>
              <a:rPr lang="en-US" dirty="0"/>
              <a:t>resize </a:t>
            </a:r>
            <a:r>
              <a:rPr lang="el-GR" dirty="0"/>
              <a:t>πρέπει να γίνει στην εικόνα ώστε να μπορέσει το εκπαιδευμένο μοντέλο να κάνει πρόβλεψη, το </a:t>
            </a:r>
            <a:r>
              <a:rPr lang="en-US" dirty="0"/>
              <a:t>inference time </a:t>
            </a:r>
            <a:r>
              <a:rPr lang="el-GR" dirty="0"/>
              <a:t>δηλαδή ο χρόνος που χρειάζεται η εφαρμογή για να αναγνωρίσει το αντικείμενο και τη θέση του, η τιμή του </a:t>
            </a:r>
            <a:r>
              <a:rPr lang="en-US" dirty="0"/>
              <a:t>minimum confidence </a:t>
            </a:r>
            <a:r>
              <a:rPr lang="el-GR" dirty="0"/>
              <a:t>που απεικονίζει το ελάχιστο ποσοστό πρόβλεψης για να προβληθεί η αναγνώριση ενός αντικειμένου, και τον αριθμό</a:t>
            </a:r>
            <a:r>
              <a:rPr lang="en-US" dirty="0"/>
              <a:t> </a:t>
            </a:r>
            <a:r>
              <a:rPr lang="el-GR" dirty="0"/>
              <a:t>των</a:t>
            </a:r>
            <a:r>
              <a:rPr lang="en-US" dirty="0"/>
              <a:t> CPU</a:t>
            </a:r>
            <a:r>
              <a:rPr lang="el-GR" dirty="0"/>
              <a:t> </a:t>
            </a:r>
            <a:r>
              <a:rPr lang="en-US" dirty="0"/>
              <a:t>threads </a:t>
            </a:r>
            <a:r>
              <a:rPr lang="el-GR" dirty="0"/>
              <a:t>που χρησιμοποιούνται από την εφαρμογή όταν το </a:t>
            </a:r>
            <a:r>
              <a:rPr lang="en-US" dirty="0"/>
              <a:t>inference</a:t>
            </a:r>
            <a:r>
              <a:rPr lang="el-GR" dirty="0"/>
              <a:t> γίνεται</a:t>
            </a:r>
            <a:r>
              <a:rPr lang="en-US" dirty="0"/>
              <a:t> </a:t>
            </a:r>
            <a:r>
              <a:rPr lang="el-GR" dirty="0"/>
              <a:t>στην </a:t>
            </a:r>
            <a:r>
              <a:rPr lang="en-US" dirty="0"/>
              <a:t>CPU.</a:t>
            </a:r>
            <a:endParaRPr lang="el-GR" dirty="0"/>
          </a:p>
        </p:txBody>
      </p:sp>
      <p:sp>
        <p:nvSpPr>
          <p:cNvPr id="4" name="Slide Number Placeholder 3"/>
          <p:cNvSpPr>
            <a:spLocks noGrp="1"/>
          </p:cNvSpPr>
          <p:nvPr>
            <p:ph type="sldNum" sz="quarter" idx="5"/>
          </p:nvPr>
        </p:nvSpPr>
        <p:spPr/>
        <p:txBody>
          <a:bodyPr/>
          <a:lstStyle/>
          <a:p>
            <a:fld id="{8D5D8F63-59E0-48A9-9D1A-38E23A4CCD1D}" type="slidenum">
              <a:rPr lang="el-GR" smtClean="0"/>
              <a:t>17</a:t>
            </a:fld>
            <a:endParaRPr lang="el-GR" dirty="0"/>
          </a:p>
        </p:txBody>
      </p:sp>
    </p:spTree>
    <p:extLst>
      <p:ext uri="{BB962C8B-B14F-4D97-AF65-F5344CB8AC3E}">
        <p14:creationId xmlns:p14="http://schemas.microsoft.com/office/powerpoint/2010/main" val="1596345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Προχωράμε με ένα μικρό </a:t>
            </a:r>
            <a:r>
              <a:rPr lang="en-US" dirty="0"/>
              <a:t>demo </a:t>
            </a:r>
            <a:r>
              <a:rPr lang="el-GR" dirty="0"/>
              <a:t>της εφαρμογής</a:t>
            </a:r>
          </a:p>
        </p:txBody>
      </p:sp>
      <p:sp>
        <p:nvSpPr>
          <p:cNvPr id="4" name="Slide Number Placeholder 3"/>
          <p:cNvSpPr>
            <a:spLocks noGrp="1"/>
          </p:cNvSpPr>
          <p:nvPr>
            <p:ph type="sldNum" sz="quarter" idx="5"/>
          </p:nvPr>
        </p:nvSpPr>
        <p:spPr/>
        <p:txBody>
          <a:bodyPr/>
          <a:lstStyle/>
          <a:p>
            <a:fld id="{8D5D8F63-59E0-48A9-9D1A-38E23A4CCD1D}" type="slidenum">
              <a:rPr lang="el-GR" smtClean="0"/>
              <a:t>18</a:t>
            </a:fld>
            <a:endParaRPr lang="el-GR" dirty="0"/>
          </a:p>
        </p:txBody>
      </p:sp>
    </p:spTree>
    <p:extLst>
      <p:ext uri="{BB962C8B-B14F-4D97-AF65-F5344CB8AC3E}">
        <p14:creationId xmlns:p14="http://schemas.microsoft.com/office/powerpoint/2010/main" val="3442940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Αυτό είναι το τέλος της παρουσίασης. Σας ευχαριστώ πολύ για το χρόνο σας.</a:t>
            </a:r>
          </a:p>
        </p:txBody>
      </p:sp>
      <p:sp>
        <p:nvSpPr>
          <p:cNvPr id="4" name="Slide Number Placeholder 3"/>
          <p:cNvSpPr>
            <a:spLocks noGrp="1"/>
          </p:cNvSpPr>
          <p:nvPr>
            <p:ph type="sldNum" sz="quarter" idx="5"/>
          </p:nvPr>
        </p:nvSpPr>
        <p:spPr/>
        <p:txBody>
          <a:bodyPr/>
          <a:lstStyle/>
          <a:p>
            <a:fld id="{8D5D8F63-59E0-48A9-9D1A-38E23A4CCD1D}" type="slidenum">
              <a:rPr lang="el-GR" smtClean="0"/>
              <a:t>19</a:t>
            </a:fld>
            <a:endParaRPr lang="el-GR" dirty="0"/>
          </a:p>
        </p:txBody>
      </p:sp>
    </p:spTree>
    <p:extLst>
      <p:ext uri="{BB962C8B-B14F-4D97-AF65-F5344CB8AC3E}">
        <p14:creationId xmlns:p14="http://schemas.microsoft.com/office/powerpoint/2010/main" val="187131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Ας ξεκινήσουμε από τα βασικά. Τι είναι το </a:t>
            </a:r>
            <a:r>
              <a:rPr lang="en-US" dirty="0"/>
              <a:t>Object Detection? </a:t>
            </a:r>
            <a:r>
              <a:rPr lang="el-GR" dirty="0"/>
              <a:t>Το </a:t>
            </a:r>
            <a:r>
              <a:rPr lang="en-US" dirty="0"/>
              <a:t>object detection </a:t>
            </a:r>
            <a:r>
              <a:rPr lang="el-GR" dirty="0"/>
              <a:t>είναι ένα </a:t>
            </a:r>
            <a:r>
              <a:rPr lang="en-US" dirty="0"/>
              <a:t>task </a:t>
            </a:r>
            <a:r>
              <a:rPr lang="el-GR" dirty="0"/>
              <a:t>της μηχανικής μάθησης που έχει ως σκοπό να κατηγοριοποιήσει όπως και να εντοπίσει ένα ή περισσότερα αντικείμενα που απεικονίζονται σε μια εικόνα</a:t>
            </a:r>
            <a:r>
              <a:rPr lang="en-US" dirty="0"/>
              <a:t>. </a:t>
            </a:r>
            <a:r>
              <a:rPr lang="el-GR" dirty="0"/>
              <a:t> Ένα μοντέλο </a:t>
            </a:r>
            <a:r>
              <a:rPr lang="en-US" dirty="0"/>
              <a:t>object detection </a:t>
            </a:r>
            <a:r>
              <a:rPr lang="el-GR" dirty="0"/>
              <a:t>εκπαιδεύεται σε ένα</a:t>
            </a:r>
            <a:r>
              <a:rPr lang="en-US" dirty="0"/>
              <a:t> </a:t>
            </a:r>
            <a:r>
              <a:rPr lang="el-GR" dirty="0"/>
              <a:t>γνωστό </a:t>
            </a:r>
            <a:r>
              <a:rPr lang="en-US" dirty="0"/>
              <a:t>dataset </a:t>
            </a:r>
            <a:r>
              <a:rPr lang="el-GR" dirty="0"/>
              <a:t>το οποίο περιέχει τα αντικείμενα που θέλουμε να αναγνωρίσουμε.</a:t>
            </a:r>
          </a:p>
        </p:txBody>
      </p:sp>
      <p:sp>
        <p:nvSpPr>
          <p:cNvPr id="4" name="Slide Number Placeholder 3"/>
          <p:cNvSpPr>
            <a:spLocks noGrp="1"/>
          </p:cNvSpPr>
          <p:nvPr>
            <p:ph type="sldNum" sz="quarter" idx="5"/>
          </p:nvPr>
        </p:nvSpPr>
        <p:spPr/>
        <p:txBody>
          <a:bodyPr/>
          <a:lstStyle/>
          <a:p>
            <a:fld id="{8D5D8F63-59E0-48A9-9D1A-38E23A4CCD1D}" type="slidenum">
              <a:rPr lang="el-GR" smtClean="0"/>
              <a:t>2</a:t>
            </a:fld>
            <a:endParaRPr lang="el-GR" dirty="0"/>
          </a:p>
        </p:txBody>
      </p:sp>
    </p:spTree>
    <p:extLst>
      <p:ext uri="{BB962C8B-B14F-4D97-AF65-F5344CB8AC3E}">
        <p14:creationId xmlns:p14="http://schemas.microsoft.com/office/powerpoint/2010/main" val="373409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Για να εκπαιδεύσουμε το δικό μας </a:t>
            </a:r>
            <a:r>
              <a:rPr lang="en-US" dirty="0"/>
              <a:t>object detection </a:t>
            </a:r>
            <a:r>
              <a:rPr lang="el-GR" dirty="0"/>
              <a:t>μοντέλο</a:t>
            </a:r>
            <a:r>
              <a:rPr lang="en-US" dirty="0"/>
              <a:t>,</a:t>
            </a:r>
            <a:r>
              <a:rPr lang="el-GR" dirty="0"/>
              <a:t> χρησιμοποιήσαμε μια τεχνική η οποία ονομάζεται </a:t>
            </a:r>
            <a:r>
              <a:rPr lang="en-US" dirty="0"/>
              <a:t>Transfer Learning.</a:t>
            </a:r>
          </a:p>
          <a:p>
            <a:r>
              <a:rPr lang="el-GR" dirty="0"/>
              <a:t>Το </a:t>
            </a:r>
            <a:r>
              <a:rPr lang="en-US" dirty="0"/>
              <a:t>Transfer Learning </a:t>
            </a:r>
            <a:r>
              <a:rPr lang="el-GR" dirty="0"/>
              <a:t>εκμεταλλεύεται γνώση η οποία έχει αποκτηθεί από την ολοκλήρωση ενός προηγούμενου και παρόμοιου </a:t>
            </a:r>
            <a:r>
              <a:rPr lang="en-US" dirty="0"/>
              <a:t>task</a:t>
            </a:r>
            <a:r>
              <a:rPr lang="el-GR" dirty="0"/>
              <a:t>.</a:t>
            </a:r>
          </a:p>
          <a:p>
            <a:r>
              <a:rPr lang="el-GR" dirty="0"/>
              <a:t>Η τεχνική επαναχρησιμοποιεί</a:t>
            </a:r>
            <a:r>
              <a:rPr lang="en-US" dirty="0"/>
              <a:t> </a:t>
            </a:r>
            <a:r>
              <a:rPr lang="el-GR" dirty="0"/>
              <a:t>σύνθετα μοντέλα, τα λεγόμενα </a:t>
            </a:r>
            <a:r>
              <a:rPr lang="en-US" dirty="0"/>
              <a:t>pre-trained models </a:t>
            </a:r>
            <a:r>
              <a:rPr lang="el-GR" dirty="0"/>
              <a:t>τα οποία έχουν εκπαιδευτεί σε ένα μεγάλο σύνολο δεδομένων για την επίλυση ενός προβλήματος παρόμοιου με του δικού μας.</a:t>
            </a:r>
          </a:p>
          <a:p>
            <a:r>
              <a:rPr lang="el-GR" dirty="0"/>
              <a:t>Αντί να ξεκινάμε τη διαδικασία της εκπαίδευση από το μηδέν, ξεκινάμε και εκμεταλλευόμαστε μοτίβα που έχει αποκτήσει το μοντέλο στην προηγούμενη εκπαίδευσή.</a:t>
            </a:r>
          </a:p>
        </p:txBody>
      </p:sp>
      <p:sp>
        <p:nvSpPr>
          <p:cNvPr id="4" name="Slide Number Placeholder 3"/>
          <p:cNvSpPr>
            <a:spLocks noGrp="1"/>
          </p:cNvSpPr>
          <p:nvPr>
            <p:ph type="sldNum" sz="quarter" idx="5"/>
          </p:nvPr>
        </p:nvSpPr>
        <p:spPr/>
        <p:txBody>
          <a:bodyPr/>
          <a:lstStyle/>
          <a:p>
            <a:fld id="{8D5D8F63-59E0-48A9-9D1A-38E23A4CCD1D}" type="slidenum">
              <a:rPr lang="el-GR" smtClean="0"/>
              <a:t>3</a:t>
            </a:fld>
            <a:endParaRPr lang="el-GR" dirty="0"/>
          </a:p>
        </p:txBody>
      </p:sp>
    </p:spTree>
    <p:extLst>
      <p:ext uri="{BB962C8B-B14F-4D97-AF65-F5344CB8AC3E}">
        <p14:creationId xmlns:p14="http://schemas.microsoft.com/office/powerpoint/2010/main" val="4067885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Τα βασικά βήματα προκειμένου να εκπαιδεύσουμε και να χρησιμοποιήσουμε το μοντέλο μας ώστε να αναγνωρίζει επιλεγμένα αντικείμενα είναι τα εξής</a:t>
            </a:r>
          </a:p>
          <a:p>
            <a:pPr marL="228600" indent="-228600">
              <a:buAutoNum type="arabicPeriod"/>
            </a:pPr>
            <a:r>
              <a:rPr lang="el-GR" dirty="0"/>
              <a:t>Ξεκινάμε με την προετοιμασία του περιβάλλοντος</a:t>
            </a:r>
          </a:p>
          <a:p>
            <a:pPr marL="228600" indent="-228600">
              <a:buAutoNum type="arabicPeriod"/>
            </a:pPr>
            <a:r>
              <a:rPr lang="el-GR" dirty="0"/>
              <a:t>Συνεχίζουμε με την δημιουργία και</a:t>
            </a:r>
            <a:r>
              <a:rPr lang="en-US" dirty="0"/>
              <a:t> </a:t>
            </a:r>
            <a:r>
              <a:rPr lang="el-GR" dirty="0"/>
              <a:t>το </a:t>
            </a:r>
            <a:r>
              <a:rPr lang="en-US" dirty="0"/>
              <a:t>labelling </a:t>
            </a:r>
            <a:r>
              <a:rPr lang="el-GR" dirty="0"/>
              <a:t>του</a:t>
            </a:r>
            <a:r>
              <a:rPr lang="en-US" dirty="0"/>
              <a:t> dataset</a:t>
            </a:r>
            <a:r>
              <a:rPr lang="el-GR" dirty="0"/>
              <a:t> και τη μετατροπή του σε μορφή κατανοητή για την εκπαίδευση</a:t>
            </a:r>
          </a:p>
          <a:p>
            <a:pPr marL="228600" indent="-228600">
              <a:buAutoNum type="arabicPeriod"/>
            </a:pPr>
            <a:r>
              <a:rPr lang="el-GR" dirty="0"/>
              <a:t>Έπειτα επιλέγουμε το </a:t>
            </a:r>
            <a:r>
              <a:rPr lang="en-US" dirty="0"/>
              <a:t>pretrained model</a:t>
            </a:r>
            <a:r>
              <a:rPr lang="el-GR" dirty="0"/>
              <a:t> που θα αποτελέσει την αφετηρία στην εκπαίδευση και αρχίζουμε την διαδικασία της εκπαίδευσης.</a:t>
            </a:r>
          </a:p>
          <a:p>
            <a:pPr marL="228600" indent="-228600">
              <a:buAutoNum type="arabicPeriod"/>
            </a:pPr>
            <a:r>
              <a:rPr lang="el-GR" dirty="0"/>
              <a:t>Αφού εκπαιδεύσουμε το μοντέλο, το εξάγουμε σε μια ειδική μορφή και το εισάγουμε στην</a:t>
            </a:r>
            <a:r>
              <a:rPr lang="en-US" dirty="0"/>
              <a:t> Android</a:t>
            </a:r>
            <a:r>
              <a:rPr lang="el-GR" dirty="0"/>
              <a:t> εφαρμογή ώστε τελικά να γίνει η πραγματοποίηση των προβλέψεων.</a:t>
            </a:r>
          </a:p>
        </p:txBody>
      </p:sp>
      <p:sp>
        <p:nvSpPr>
          <p:cNvPr id="4" name="Slide Number Placeholder 3"/>
          <p:cNvSpPr>
            <a:spLocks noGrp="1"/>
          </p:cNvSpPr>
          <p:nvPr>
            <p:ph type="sldNum" sz="quarter" idx="5"/>
          </p:nvPr>
        </p:nvSpPr>
        <p:spPr/>
        <p:txBody>
          <a:bodyPr/>
          <a:lstStyle/>
          <a:p>
            <a:fld id="{8D5D8F63-59E0-48A9-9D1A-38E23A4CCD1D}" type="slidenum">
              <a:rPr lang="el-GR" smtClean="0"/>
              <a:t>4</a:t>
            </a:fld>
            <a:endParaRPr lang="el-GR" dirty="0"/>
          </a:p>
        </p:txBody>
      </p:sp>
    </p:spTree>
    <p:extLst>
      <p:ext uri="{BB962C8B-B14F-4D97-AF65-F5344CB8AC3E}">
        <p14:creationId xmlns:p14="http://schemas.microsoft.com/office/powerpoint/2010/main" val="425730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Ξεκινώντας με την προετοιμασία του περιβάλλοντος χρειάζεται να εγκαταστήσουμε και να </a:t>
            </a:r>
            <a:r>
              <a:rPr lang="el-GR" dirty="0" err="1"/>
              <a:t>σετάρουμε</a:t>
            </a:r>
            <a:r>
              <a:rPr lang="el-GR" dirty="0"/>
              <a:t> διάφορα όπως</a:t>
            </a:r>
          </a:p>
          <a:p>
            <a:pPr marL="228600" indent="-228600">
              <a:buAutoNum type="arabicPeriod"/>
            </a:pPr>
            <a:r>
              <a:rPr lang="el-GR" dirty="0"/>
              <a:t>Εγκατάσταση της </a:t>
            </a:r>
            <a:r>
              <a:rPr lang="en-US" dirty="0"/>
              <a:t>Anaconda </a:t>
            </a:r>
            <a:r>
              <a:rPr lang="el-GR" dirty="0"/>
              <a:t>πλατφόρμας</a:t>
            </a:r>
            <a:r>
              <a:rPr lang="en-US" dirty="0"/>
              <a:t> </a:t>
            </a:r>
            <a:r>
              <a:rPr lang="el-GR" dirty="0"/>
              <a:t>για τη δημιουργία ενός περιβάλλοντος ανάπτυξης</a:t>
            </a:r>
            <a:r>
              <a:rPr lang="en-US" dirty="0"/>
              <a:t>.</a:t>
            </a:r>
            <a:endParaRPr lang="el-G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dirty="0"/>
              <a:t>Εγκατάσταση της </a:t>
            </a:r>
            <a:r>
              <a:rPr lang="en-US" dirty="0"/>
              <a:t>Tensorflow </a:t>
            </a:r>
            <a:r>
              <a:rPr lang="el-GR" dirty="0"/>
              <a:t>και </a:t>
            </a:r>
            <a:r>
              <a:rPr lang="en-US" dirty="0"/>
              <a:t>Tensorflow-</a:t>
            </a:r>
            <a:r>
              <a:rPr lang="en-US" dirty="0" err="1"/>
              <a:t>gpu</a:t>
            </a:r>
            <a:r>
              <a:rPr lang="el-GR" dirty="0"/>
              <a:t> βιβλιοθήκης για την κατασκευή, εκπαίδευση και ανάπτυξη του μοντέλου.</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dirty="0"/>
              <a:t>Εγκατάσταση διαφόρων βιβλιοθηκών όπως </a:t>
            </a:r>
            <a:r>
              <a:rPr lang="en-US" dirty="0"/>
              <a:t>pillow, </a:t>
            </a:r>
            <a:r>
              <a:rPr lang="en-US" dirty="0" err="1"/>
              <a:t>lxml</a:t>
            </a:r>
            <a:r>
              <a:rPr lang="en-US" dirty="0"/>
              <a:t>,</a:t>
            </a:r>
            <a:r>
              <a:rPr lang="el-GR" dirty="0"/>
              <a:t>,</a:t>
            </a:r>
            <a:r>
              <a:rPr lang="en-US" dirty="0"/>
              <a:t> matplotlib, opencv, </a:t>
            </a:r>
            <a:r>
              <a:rPr lang="en-US" dirty="0" err="1"/>
              <a:t>cython</a:t>
            </a:r>
            <a:r>
              <a:rPr lang="en-US" dirty="0"/>
              <a:t> etc.</a:t>
            </a:r>
            <a:r>
              <a:rPr lang="el-GR" dirty="0"/>
              <a:t> που μας παρέχουν διάφορες λειτουργικότητες όπως επεξεργασία εικόνας (</a:t>
            </a:r>
            <a:r>
              <a:rPr lang="en-US" dirty="0"/>
              <a:t>Pillow, OpenCV), </a:t>
            </a:r>
            <a:r>
              <a:rPr lang="el-GR" dirty="0"/>
              <a:t>σχολιασμό δεδομένων (</a:t>
            </a:r>
            <a:r>
              <a:rPr lang="en-US" dirty="0" err="1"/>
              <a:t>lxml</a:t>
            </a:r>
            <a:r>
              <a:rPr lang="en-US" dirty="0"/>
              <a:t>), </a:t>
            </a:r>
            <a:r>
              <a:rPr lang="el-GR" dirty="0" err="1"/>
              <a:t>οπτικοποίηση</a:t>
            </a:r>
            <a:r>
              <a:rPr lang="el-GR" dirty="0"/>
              <a:t> (</a:t>
            </a:r>
            <a:r>
              <a:rPr lang="en-US" dirty="0"/>
              <a:t>matplotlib) </a:t>
            </a:r>
            <a:r>
              <a:rPr lang="el-GR" dirty="0"/>
              <a:t>βελτιστοποίηση (</a:t>
            </a:r>
            <a:r>
              <a:rPr lang="en-US" dirty="0" err="1"/>
              <a:t>Cython</a:t>
            </a:r>
            <a:r>
              <a:rPr lang="en-US" dirty="0"/>
              <a:t>)</a:t>
            </a:r>
            <a:r>
              <a:rPr lang="el-GR" dirty="0"/>
              <a:t> και άλλα</a:t>
            </a:r>
            <a:r>
              <a:rPr lang="en-US"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dirty="0"/>
              <a:t>Εγκατάσταση του </a:t>
            </a:r>
            <a:r>
              <a:rPr lang="en-US" dirty="0"/>
              <a:t>Protobuf</a:t>
            </a:r>
            <a:r>
              <a:rPr lang="el-GR" dirty="0"/>
              <a:t> το οποίο είναι </a:t>
            </a:r>
            <a:r>
              <a:rPr lang="en-US" dirty="0"/>
              <a:t>format </a:t>
            </a:r>
            <a:r>
              <a:rPr lang="el-GR" dirty="0"/>
              <a:t>που χρησιμοποιείται από το </a:t>
            </a:r>
            <a:r>
              <a:rPr lang="en-US" dirty="0"/>
              <a:t>Tensorflow </a:t>
            </a:r>
            <a:r>
              <a:rPr lang="el-GR" dirty="0"/>
              <a:t>για την αποθήκευση και φόρτωση μοντέλων μηχανικής μάθησης</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dirty="0"/>
              <a:t>Διαμόρφωση</a:t>
            </a:r>
            <a:r>
              <a:rPr lang="en-US" dirty="0"/>
              <a:t> </a:t>
            </a:r>
            <a:r>
              <a:rPr lang="el-GR" dirty="0"/>
              <a:t>των μεταβλητών περιβάλλοντος για τον ορισμό διαφόρων παραμέτρων όπως η θέση των δεδομένων και του μοντέλου, η συσκευή </a:t>
            </a:r>
            <a:r>
              <a:rPr lang="en-US" dirty="0" err="1"/>
              <a:t>gpu</a:t>
            </a:r>
            <a:r>
              <a:rPr lang="en-US" dirty="0"/>
              <a:t> </a:t>
            </a:r>
            <a:r>
              <a:rPr lang="el-GR" dirty="0"/>
              <a:t>που θα χρησιμοποιηθεί για εκπαίδευση και άλλα.</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dirty="0"/>
              <a:t>Και κλωνοποίηση του </a:t>
            </a:r>
            <a:r>
              <a:rPr lang="en-US" dirty="0"/>
              <a:t>Tensorflow models repository </a:t>
            </a:r>
            <a:r>
              <a:rPr lang="el-GR" dirty="0"/>
              <a:t>ώστε να κάνουμε χρήση του</a:t>
            </a:r>
            <a:r>
              <a:rPr lang="en-US" dirty="0"/>
              <a:t> Tensorflow object detection API</a:t>
            </a:r>
            <a:endParaRPr lang="el-GR"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D5D8F63-59E0-48A9-9D1A-38E23A4CCD1D}" type="slidenum">
              <a:rPr lang="el-GR" smtClean="0"/>
              <a:t>5</a:t>
            </a:fld>
            <a:endParaRPr lang="el-GR" dirty="0"/>
          </a:p>
        </p:txBody>
      </p:sp>
    </p:spTree>
    <p:extLst>
      <p:ext uri="{BB962C8B-B14F-4D97-AF65-F5344CB8AC3E}">
        <p14:creationId xmlns:p14="http://schemas.microsoft.com/office/powerpoint/2010/main" val="60923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Προχωράμε με την κατασκευή του </a:t>
            </a:r>
            <a:r>
              <a:rPr lang="en-US" dirty="0"/>
              <a:t>dataset. </a:t>
            </a:r>
            <a:r>
              <a:rPr lang="el-GR" dirty="0"/>
              <a:t>Για τη δημιουργία του </a:t>
            </a:r>
            <a:r>
              <a:rPr lang="en-US" dirty="0"/>
              <a:t>dataset</a:t>
            </a:r>
            <a:r>
              <a:rPr lang="el-GR" dirty="0"/>
              <a:t>,</a:t>
            </a:r>
            <a:r>
              <a:rPr lang="en-US" dirty="0"/>
              <a:t> </a:t>
            </a:r>
            <a:r>
              <a:rPr lang="el-GR" dirty="0"/>
              <a:t>χρειάζεται να βρούμε εικόνες που περιέχουν τα αντικείμενα που θέλουμε να αναγνωρίσουμε. </a:t>
            </a:r>
          </a:p>
          <a:p>
            <a:r>
              <a:rPr lang="el-GR" dirty="0"/>
              <a:t>Η συγκεκριμένη εφαρμογή αναγνωρίζει γραφεία, καρέκλες γραφείων και οθόνες υπολογιστών οπότε το </a:t>
            </a:r>
            <a:r>
              <a:rPr lang="en-US" dirty="0"/>
              <a:t>dataset </a:t>
            </a:r>
            <a:r>
              <a:rPr lang="el-GR" dirty="0"/>
              <a:t>αποτελείτε από εικόνες που απεικονίζουν αυτά τα αντικείμενα.</a:t>
            </a:r>
          </a:p>
          <a:p>
            <a:r>
              <a:rPr lang="el-GR" dirty="0"/>
              <a:t>Για κάθε αντικείμενό</a:t>
            </a:r>
            <a:r>
              <a:rPr lang="en-US" dirty="0"/>
              <a:t> </a:t>
            </a:r>
            <a:r>
              <a:rPr lang="el-GR" dirty="0"/>
              <a:t>κατεβάσαμε 200 εικόνες τόσο από το </a:t>
            </a:r>
            <a:r>
              <a:rPr lang="en-US" dirty="0"/>
              <a:t>Google Images </a:t>
            </a:r>
            <a:r>
              <a:rPr lang="el-GR" dirty="0"/>
              <a:t>όσο και από το </a:t>
            </a:r>
            <a:r>
              <a:rPr lang="en-US" dirty="0" err="1"/>
              <a:t>pixabay</a:t>
            </a:r>
            <a:r>
              <a:rPr lang="el-GR" dirty="0"/>
              <a:t>, σε διαφορετικές γωνίες θεάσεις και σε διαφορετικές συνθήκες φωτισμού, ώστε να κάνουμε το μοντέλο μας όσο πιο </a:t>
            </a:r>
            <a:r>
              <a:rPr lang="en-US" dirty="0"/>
              <a:t>generic </a:t>
            </a:r>
            <a:r>
              <a:rPr lang="el-GR" dirty="0"/>
              <a:t>γίνεται.</a:t>
            </a:r>
          </a:p>
          <a:p>
            <a:r>
              <a:rPr lang="el-GR" dirty="0"/>
              <a:t>Μια εικόνα μπορεί να περιέχει ένα η περισσότερα αντικείμενα του ίδιου τύπου ή απεικονίσεις διαφορετικών αντικειμένων.</a:t>
            </a:r>
          </a:p>
        </p:txBody>
      </p:sp>
      <p:sp>
        <p:nvSpPr>
          <p:cNvPr id="4" name="Slide Number Placeholder 3"/>
          <p:cNvSpPr>
            <a:spLocks noGrp="1"/>
          </p:cNvSpPr>
          <p:nvPr>
            <p:ph type="sldNum" sz="quarter" idx="5"/>
          </p:nvPr>
        </p:nvSpPr>
        <p:spPr/>
        <p:txBody>
          <a:bodyPr/>
          <a:lstStyle/>
          <a:p>
            <a:fld id="{8D5D8F63-59E0-48A9-9D1A-38E23A4CCD1D}" type="slidenum">
              <a:rPr lang="el-GR" smtClean="0"/>
              <a:t>6</a:t>
            </a:fld>
            <a:endParaRPr lang="el-GR" dirty="0"/>
          </a:p>
        </p:txBody>
      </p:sp>
    </p:spTree>
    <p:extLst>
      <p:ext uri="{BB962C8B-B14F-4D97-AF65-F5344CB8AC3E}">
        <p14:creationId xmlns:p14="http://schemas.microsoft.com/office/powerpoint/2010/main" val="122683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Αφού κατεβάσουμε τις εικόνες, το επόμενο βήμα είναι το </a:t>
            </a:r>
            <a:r>
              <a:rPr lang="en-US" dirty="0"/>
              <a:t>Labelling </a:t>
            </a:r>
            <a:r>
              <a:rPr lang="el-GR" dirty="0"/>
              <a:t>τους</a:t>
            </a:r>
            <a:r>
              <a:rPr lang="en-US" dirty="0"/>
              <a:t>. </a:t>
            </a:r>
            <a:r>
              <a:rPr lang="el-GR" dirty="0"/>
              <a:t>Χρειάζεται να σημειώσουμε ποιο αντικείμενο απεικονίζεται καθώς και σε ποια θέση απεικονίζεται μέσα στην εικόνα.</a:t>
            </a:r>
          </a:p>
          <a:p>
            <a:r>
              <a:rPr lang="el-GR" dirty="0"/>
              <a:t>Για αυτό το λόγο χρησιμοποιούμε ένα πρόγραμμα το οποίο ονομάζεται </a:t>
            </a:r>
            <a:r>
              <a:rPr lang="en-US" dirty="0" err="1"/>
              <a:t>LablelImg</a:t>
            </a:r>
            <a:r>
              <a:rPr lang="en-US" dirty="0"/>
              <a:t>. </a:t>
            </a:r>
            <a:r>
              <a:rPr lang="el-GR" dirty="0"/>
              <a:t>Το εργαλείο επιτρέπει να σχεδιάζουμε </a:t>
            </a:r>
            <a:r>
              <a:rPr lang="en-US" dirty="0"/>
              <a:t>bounding boxes</a:t>
            </a:r>
            <a:r>
              <a:rPr lang="el-GR" dirty="0"/>
              <a:t> σε μια εικόνα γύρω από τα αντικείμενα ενδιαφέροντος και να τα κατονομάζουμε. Για κάθε εικόνα παράγεται ένα </a:t>
            </a:r>
            <a:r>
              <a:rPr lang="en-US" dirty="0"/>
              <a:t>xml file </a:t>
            </a:r>
            <a:r>
              <a:rPr lang="el-GR" dirty="0"/>
              <a:t>με τις πληροφορίες που αναφερθήκαν.</a:t>
            </a:r>
          </a:p>
        </p:txBody>
      </p:sp>
      <p:sp>
        <p:nvSpPr>
          <p:cNvPr id="4" name="Slide Number Placeholder 3"/>
          <p:cNvSpPr>
            <a:spLocks noGrp="1"/>
          </p:cNvSpPr>
          <p:nvPr>
            <p:ph type="sldNum" sz="quarter" idx="5"/>
          </p:nvPr>
        </p:nvSpPr>
        <p:spPr/>
        <p:txBody>
          <a:bodyPr/>
          <a:lstStyle/>
          <a:p>
            <a:fld id="{8D5D8F63-59E0-48A9-9D1A-38E23A4CCD1D}" type="slidenum">
              <a:rPr lang="el-GR" smtClean="0"/>
              <a:t>7</a:t>
            </a:fld>
            <a:endParaRPr lang="el-GR" dirty="0"/>
          </a:p>
        </p:txBody>
      </p:sp>
    </p:spTree>
    <p:extLst>
      <p:ext uri="{BB962C8B-B14F-4D97-AF65-F5344CB8AC3E}">
        <p14:creationId xmlns:p14="http://schemas.microsoft.com/office/powerpoint/2010/main" val="383861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Για να γίνει η εκπαίδευση του μοντέλου, τα </a:t>
            </a:r>
            <a:r>
              <a:rPr lang="en-US" dirty="0" err="1"/>
              <a:t>xmls</a:t>
            </a:r>
            <a:r>
              <a:rPr lang="en-US" dirty="0"/>
              <a:t> file </a:t>
            </a:r>
            <a:r>
              <a:rPr lang="el-GR" dirty="0"/>
              <a:t>που περιέχουν τις πληροφορίες για τα αντικείμενα στις εικόνες, πρέπει να βρίσκονται σε μια συγκεκριμένη μορφή η οποία ονομάζεται </a:t>
            </a:r>
            <a:r>
              <a:rPr lang="en-US" dirty="0"/>
              <a:t>TFRecord. </a:t>
            </a:r>
            <a:r>
              <a:rPr lang="el-GR" dirty="0"/>
              <a:t>Το </a:t>
            </a:r>
            <a:r>
              <a:rPr lang="en-US" dirty="0"/>
              <a:t>TFRecord format </a:t>
            </a:r>
            <a:r>
              <a:rPr lang="el-GR" dirty="0"/>
              <a:t>είναι μια μορφή αποθήκευσης που χρησιμοποιείται από το </a:t>
            </a:r>
            <a:r>
              <a:rPr lang="en-US" dirty="0"/>
              <a:t>Tensorflow </a:t>
            </a:r>
            <a:r>
              <a:rPr lang="el-GR" dirty="0"/>
              <a:t>για την εκπαίδευση του μοντέλου. Έτσι λοιπόν δημιουργήθηκε </a:t>
            </a:r>
            <a:r>
              <a:rPr lang="en-US" dirty="0"/>
              <a:t>script </a:t>
            </a:r>
            <a:r>
              <a:rPr lang="el-GR" dirty="0"/>
              <a:t>τα οποία μετατρέπουν τα </a:t>
            </a:r>
            <a:r>
              <a:rPr lang="en-US" dirty="0" err="1"/>
              <a:t>xmls</a:t>
            </a:r>
            <a:r>
              <a:rPr lang="en-US" dirty="0"/>
              <a:t> files </a:t>
            </a:r>
            <a:r>
              <a:rPr lang="el-GR" dirty="0"/>
              <a:t>σε </a:t>
            </a:r>
            <a:r>
              <a:rPr lang="en-US" dirty="0"/>
              <a:t>TFRecord format</a:t>
            </a:r>
            <a:r>
              <a:rPr lang="el-GR" dirty="0"/>
              <a:t>.</a:t>
            </a:r>
          </a:p>
        </p:txBody>
      </p:sp>
      <p:sp>
        <p:nvSpPr>
          <p:cNvPr id="4" name="Slide Number Placeholder 3"/>
          <p:cNvSpPr>
            <a:spLocks noGrp="1"/>
          </p:cNvSpPr>
          <p:nvPr>
            <p:ph type="sldNum" sz="quarter" idx="5"/>
          </p:nvPr>
        </p:nvSpPr>
        <p:spPr/>
        <p:txBody>
          <a:bodyPr/>
          <a:lstStyle/>
          <a:p>
            <a:fld id="{8D5D8F63-59E0-48A9-9D1A-38E23A4CCD1D}" type="slidenum">
              <a:rPr lang="el-GR" smtClean="0"/>
              <a:t>8</a:t>
            </a:fld>
            <a:endParaRPr lang="el-GR" dirty="0"/>
          </a:p>
        </p:txBody>
      </p:sp>
    </p:spTree>
    <p:extLst>
      <p:ext uri="{BB962C8B-B14F-4D97-AF65-F5344CB8AC3E}">
        <p14:creationId xmlns:p14="http://schemas.microsoft.com/office/powerpoint/2010/main" val="307625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Μετά από την δημιουργία και το </a:t>
            </a:r>
            <a:r>
              <a:rPr lang="en-US" dirty="0"/>
              <a:t>labelling </a:t>
            </a:r>
            <a:r>
              <a:rPr lang="el-GR" dirty="0"/>
              <a:t>του </a:t>
            </a:r>
            <a:r>
              <a:rPr lang="en-US" dirty="0"/>
              <a:t>dataset </a:t>
            </a:r>
            <a:r>
              <a:rPr lang="el-GR" dirty="0"/>
              <a:t>συνεχίζουμε με την επιλογή του </a:t>
            </a:r>
            <a:r>
              <a:rPr lang="en-US" dirty="0"/>
              <a:t>pre trained </a:t>
            </a:r>
            <a:r>
              <a:rPr lang="el-GR" dirty="0"/>
              <a:t>μοντέλου που θα χρησιμοποιήσουμε για την εκπαίδευση.</a:t>
            </a:r>
          </a:p>
          <a:p>
            <a:r>
              <a:rPr lang="el-GR" dirty="0"/>
              <a:t>Θυμίζω ότι ένα </a:t>
            </a:r>
            <a:r>
              <a:rPr lang="en-US" dirty="0"/>
              <a:t>pre trained </a:t>
            </a:r>
            <a:r>
              <a:rPr lang="el-GR" dirty="0"/>
              <a:t>μοντέλο έχει εκπαιδευτεί σε ένα μεγάλο σύνολο δεδομένων και έχει μάθει διάφορα μοτίβα τα οποία χρησιμοποιεί στην διαδικασία ανίχνευσης των αντικειμένων. Εμείς εκμεταλλευόμαστε την γνώση αυτών των μοτίβων με σκοπό να τα αξιοποιήσουμε ως αφετηρία στο δικό μας πρόβλημα.</a:t>
            </a:r>
          </a:p>
          <a:p>
            <a:r>
              <a:rPr lang="el-GR" dirty="0"/>
              <a:t>Υπάρχουν διάφορα </a:t>
            </a:r>
            <a:r>
              <a:rPr lang="en-US" dirty="0"/>
              <a:t>pre trained models</a:t>
            </a:r>
            <a:r>
              <a:rPr lang="el-GR" dirty="0"/>
              <a:t>, το καθένα με διαφορετική αρχιτεκτονική. Τα </a:t>
            </a:r>
            <a:r>
              <a:rPr lang="en-US" dirty="0"/>
              <a:t>pre trained models </a:t>
            </a:r>
            <a:r>
              <a:rPr lang="el-GR" dirty="0"/>
              <a:t>είναι εκπαιδευμένα με το </a:t>
            </a:r>
            <a:r>
              <a:rPr lang="en-US" dirty="0"/>
              <a:t>Common Objects in Context dataset.</a:t>
            </a:r>
            <a:r>
              <a:rPr lang="el-GR" dirty="0"/>
              <a:t> Το </a:t>
            </a:r>
            <a:r>
              <a:rPr lang="en-US" dirty="0"/>
              <a:t>Coco dataset</a:t>
            </a:r>
            <a:r>
              <a:rPr lang="el-GR" dirty="0"/>
              <a:t> είναι</a:t>
            </a:r>
            <a:r>
              <a:rPr lang="en-US" dirty="0"/>
              <a:t> </a:t>
            </a:r>
            <a:r>
              <a:rPr lang="el-GR" dirty="0"/>
              <a:t>ένα σύνολο δεδομένων αναγνώρισης εικόνας μεγάλης κλίμακας. Περιέχει παραπάνω από 300.000 εικόνες με 2,5 εκατομμύρια περιπτώσεις 80 αντικειμένων, όπως άτομα, ζώα, οχήματα και άλλα.</a:t>
            </a:r>
          </a:p>
          <a:p>
            <a:r>
              <a:rPr lang="el-GR" dirty="0"/>
              <a:t>Κάθε μοντέλο έχει διαφορετικό </a:t>
            </a:r>
            <a:r>
              <a:rPr lang="en-US" dirty="0"/>
              <a:t>inference speed</a:t>
            </a:r>
            <a:r>
              <a:rPr lang="el-GR" dirty="0"/>
              <a:t> και διαφορετικό</a:t>
            </a:r>
            <a:r>
              <a:rPr lang="en-US" dirty="0"/>
              <a:t> Mean Average precision score. </a:t>
            </a:r>
            <a:r>
              <a:rPr lang="el-GR" dirty="0"/>
              <a:t>Το </a:t>
            </a:r>
            <a:r>
              <a:rPr lang="en-US" dirty="0"/>
              <a:t>inference speed</a:t>
            </a:r>
            <a:r>
              <a:rPr lang="el-GR" dirty="0"/>
              <a:t> αναφέρεται στο χρόνο που χρειάζεται ένα μοντέλο για να αναγνωρίσει αντικείμενα καθώς και τη θέση τους, ενώ τ</a:t>
            </a:r>
            <a:r>
              <a:rPr lang="en-US" dirty="0"/>
              <a:t>o mean average precision score </a:t>
            </a:r>
            <a:r>
              <a:rPr lang="el-GR" dirty="0"/>
              <a:t>είναι η μετρική η οποία φανερώνει τη μέση ακρίβεια των προβλέψεων ενός μοντέλου.</a:t>
            </a:r>
            <a:endParaRPr lang="en-US" dirty="0"/>
          </a:p>
          <a:p>
            <a:r>
              <a:rPr lang="el-GR" dirty="0"/>
              <a:t>Εμάς μας ενδιέφερε περισσότερο η ταχύτητα από την ακρίβεια των προβλέψεων όποτε δοκιμάσαμε τα </a:t>
            </a:r>
            <a:r>
              <a:rPr lang="en-US" sz="1200" i="0" u="none" dirty="0"/>
              <a:t>ssd_mobilenet_v1_coco</a:t>
            </a:r>
            <a:r>
              <a:rPr lang="el-GR" sz="1200" i="0" u="none" dirty="0"/>
              <a:t> και </a:t>
            </a:r>
            <a:r>
              <a:rPr lang="en-US" sz="1200" i="0" u="none" dirty="0"/>
              <a:t>ssd_mobilenet_v2_quantized_coco models.</a:t>
            </a:r>
            <a:r>
              <a:rPr lang="el-GR" sz="1200" i="0" u="none" dirty="0"/>
              <a:t> </a:t>
            </a:r>
          </a:p>
          <a:p>
            <a:r>
              <a:rPr lang="el-GR" sz="1200" i="0" u="none" dirty="0"/>
              <a:t>Τελικά επιλέχθηκε το</a:t>
            </a:r>
            <a:r>
              <a:rPr lang="en-US" sz="1200" i="0" u="none" dirty="0"/>
              <a:t> </a:t>
            </a:r>
            <a:r>
              <a:rPr lang="el-GR" sz="1200" i="0" u="none" dirty="0"/>
              <a:t>δεύτερο μιας και πέτυχε καλύτερα αποτελέσματα.</a:t>
            </a:r>
          </a:p>
          <a:p>
            <a:r>
              <a:rPr lang="el-GR" sz="1200" i="0" u="none" dirty="0"/>
              <a:t>Για την εκπαίδευση του μοντέλου χρειάζεται να κάνουμε </a:t>
            </a:r>
            <a:r>
              <a:rPr lang="en-US" sz="1200" i="0" u="none" dirty="0"/>
              <a:t>configure </a:t>
            </a:r>
            <a:r>
              <a:rPr lang="el-GR" sz="1200" i="0" u="none" dirty="0"/>
              <a:t>ένα </a:t>
            </a:r>
            <a:r>
              <a:rPr lang="en-US" sz="1200" i="0" u="none" dirty="0"/>
              <a:t>training pipeline </a:t>
            </a:r>
            <a:r>
              <a:rPr lang="el-GR" sz="1200" i="0" u="none" dirty="0"/>
              <a:t>που συνδέει το </a:t>
            </a:r>
            <a:r>
              <a:rPr lang="en-US" sz="1200" i="0" u="none" dirty="0"/>
              <a:t>pre trained </a:t>
            </a:r>
            <a:r>
              <a:rPr lang="el-GR" sz="1200" i="0" u="none" dirty="0"/>
              <a:t>μοντέλο που θα χρησιμοποιήσουμε με το </a:t>
            </a:r>
            <a:r>
              <a:rPr lang="en-US" sz="1200" i="0" u="none" dirty="0"/>
              <a:t>dataset</a:t>
            </a:r>
            <a:r>
              <a:rPr lang="el-GR" sz="1200" i="0" u="none" dirty="0"/>
              <a:t> που δημιουργήσαμε και τα αντίστοιχα </a:t>
            </a:r>
            <a:r>
              <a:rPr lang="en-US" sz="1200" i="0" u="none" dirty="0"/>
              <a:t>labels.</a:t>
            </a:r>
            <a:endParaRPr lang="en-US" i="0" u="none" dirty="0"/>
          </a:p>
          <a:p>
            <a:r>
              <a:rPr lang="el-GR" dirty="0"/>
              <a:t>Σε αυτό το σημείο είμαστε έτοιμοι να ξεκινήσουμε τη διαδικασία της εκπαίδευσης</a:t>
            </a:r>
            <a:endParaRPr lang="en-US" dirty="0"/>
          </a:p>
          <a:p>
            <a:endParaRPr lang="en-US" dirty="0"/>
          </a:p>
          <a:p>
            <a:r>
              <a:rPr lang="en-US" dirty="0"/>
              <a:t>For ‘</a:t>
            </a:r>
            <a:r>
              <a:rPr lang="en-US" sz="1200" i="0" u="none" dirty="0"/>
              <a:t>ssd_mobilenet_v2_quantized_coco models</a:t>
            </a:r>
            <a:r>
              <a:rPr lang="en-US" dirty="0"/>
              <a:t>’</a:t>
            </a:r>
          </a:p>
          <a:p>
            <a:r>
              <a:rPr lang="en-US" dirty="0"/>
              <a:t>Number of layers: 267 </a:t>
            </a:r>
          </a:p>
          <a:p>
            <a:r>
              <a:rPr lang="en-US" dirty="0"/>
              <a:t>Parameter count: 15,291,106</a:t>
            </a:r>
          </a:p>
        </p:txBody>
      </p:sp>
      <p:sp>
        <p:nvSpPr>
          <p:cNvPr id="4" name="Slide Number Placeholder 3"/>
          <p:cNvSpPr>
            <a:spLocks noGrp="1"/>
          </p:cNvSpPr>
          <p:nvPr>
            <p:ph type="sldNum" sz="quarter" idx="5"/>
          </p:nvPr>
        </p:nvSpPr>
        <p:spPr/>
        <p:txBody>
          <a:bodyPr/>
          <a:lstStyle/>
          <a:p>
            <a:fld id="{8D5D8F63-59E0-48A9-9D1A-38E23A4CCD1D}" type="slidenum">
              <a:rPr lang="el-GR" smtClean="0"/>
              <a:t>9</a:t>
            </a:fld>
            <a:endParaRPr lang="el-GR" dirty="0"/>
          </a:p>
        </p:txBody>
      </p:sp>
    </p:spTree>
    <p:extLst>
      <p:ext uri="{BB962C8B-B14F-4D97-AF65-F5344CB8AC3E}">
        <p14:creationId xmlns:p14="http://schemas.microsoft.com/office/powerpoint/2010/main" val="2950247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Verdana" panose="020B060403050404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C48CF1B-A423-44B2-B3BB-85AB3ECF8BDA}" type="datetime1">
              <a:rPr lang="el-GR" smtClean="0"/>
              <a:t>17/2/2023</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DAD2173-F02C-4A6F-93F8-C4A71B95944A}" type="slidenum">
              <a:rPr lang="el-GR" smtClean="0"/>
              <a:t>‹#›</a:t>
            </a:fld>
            <a:endParaRPr lang="el-G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26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4ED403-92C4-4FB9-8AE9-9B120F4F1C8B}" type="datetime1">
              <a:rPr lang="el-GR" smtClean="0"/>
              <a:t>17/2/2023</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DAD2173-F02C-4A6F-93F8-C4A71B95944A}" type="slidenum">
              <a:rPr lang="el-GR" smtClean="0"/>
              <a:t>‹#›</a:t>
            </a:fld>
            <a:endParaRPr lang="el-GR" dirty="0"/>
          </a:p>
        </p:txBody>
      </p:sp>
    </p:spTree>
    <p:extLst>
      <p:ext uri="{BB962C8B-B14F-4D97-AF65-F5344CB8AC3E}">
        <p14:creationId xmlns:p14="http://schemas.microsoft.com/office/powerpoint/2010/main" val="3593130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EFC1A-252E-4954-848D-113BCA14AFBA}" type="datetime1">
              <a:rPr lang="el-GR" smtClean="0"/>
              <a:t>17/2/2023</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DAD2173-F02C-4A6F-93F8-C4A71B95944A}" type="slidenum">
              <a:rPr lang="el-GR" smtClean="0"/>
              <a:t>‹#›</a:t>
            </a:fld>
            <a:endParaRPr lang="el-GR" dirty="0"/>
          </a:p>
        </p:txBody>
      </p:sp>
    </p:spTree>
    <p:extLst>
      <p:ext uri="{BB962C8B-B14F-4D97-AF65-F5344CB8AC3E}">
        <p14:creationId xmlns:p14="http://schemas.microsoft.com/office/powerpoint/2010/main" val="357467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BB12C7-659D-4131-8EEC-180F30107ED5}" type="datetime1">
              <a:rPr lang="el-GR" smtClean="0"/>
              <a:t>17/2/2023</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DAD2173-F02C-4A6F-93F8-C4A71B95944A}" type="slidenum">
              <a:rPr lang="el-GR" smtClean="0"/>
              <a:t>‹#›</a:t>
            </a:fld>
            <a:endParaRPr lang="el-GR" dirty="0"/>
          </a:p>
        </p:txBody>
      </p:sp>
    </p:spTree>
    <p:extLst>
      <p:ext uri="{BB962C8B-B14F-4D97-AF65-F5344CB8AC3E}">
        <p14:creationId xmlns:p14="http://schemas.microsoft.com/office/powerpoint/2010/main" val="169597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Verdana" panose="020B060403050404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E7BECE9F-B35C-4299-ACA9-F062EA954032}" type="datetime1">
              <a:rPr lang="el-GR" smtClean="0"/>
              <a:t>17/2/2023</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DAD2173-F02C-4A6F-93F8-C4A71B95944A}" type="slidenum">
              <a:rPr lang="el-GR" smtClean="0"/>
              <a:t>‹#›</a:t>
            </a:fld>
            <a:endParaRPr lang="el-G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626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62A2E-B738-4D74-8581-746760CE7885}" type="datetime1">
              <a:rPr lang="el-GR" smtClean="0"/>
              <a:t>17/2/2023</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1DAD2173-F02C-4A6F-93F8-C4A71B95944A}" type="slidenum">
              <a:rPr lang="el-GR" smtClean="0"/>
              <a:t>‹#›</a:t>
            </a:fld>
            <a:endParaRPr lang="el-GR" dirty="0"/>
          </a:p>
        </p:txBody>
      </p:sp>
    </p:spTree>
    <p:extLst>
      <p:ext uri="{BB962C8B-B14F-4D97-AF65-F5344CB8AC3E}">
        <p14:creationId xmlns:p14="http://schemas.microsoft.com/office/powerpoint/2010/main" val="1560136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C2613-A2C8-4020-8115-862185C3AACE}" type="datetime1">
              <a:rPr lang="el-GR" smtClean="0"/>
              <a:t>17/2/2023</a:t>
            </a:fld>
            <a:endParaRPr lang="el-GR" dirty="0"/>
          </a:p>
        </p:txBody>
      </p:sp>
      <p:sp>
        <p:nvSpPr>
          <p:cNvPr id="8" name="Footer Placeholder 7"/>
          <p:cNvSpPr>
            <a:spLocks noGrp="1"/>
          </p:cNvSpPr>
          <p:nvPr>
            <p:ph type="ftr" sz="quarter" idx="11"/>
          </p:nvPr>
        </p:nvSpPr>
        <p:spPr/>
        <p:txBody>
          <a:bodyPr/>
          <a:lstStyle/>
          <a:p>
            <a:endParaRPr lang="el-GR" dirty="0"/>
          </a:p>
        </p:txBody>
      </p:sp>
      <p:sp>
        <p:nvSpPr>
          <p:cNvPr id="9" name="Slide Number Placeholder 8"/>
          <p:cNvSpPr>
            <a:spLocks noGrp="1"/>
          </p:cNvSpPr>
          <p:nvPr>
            <p:ph type="sldNum" sz="quarter" idx="12"/>
          </p:nvPr>
        </p:nvSpPr>
        <p:spPr/>
        <p:txBody>
          <a:bodyPr/>
          <a:lstStyle/>
          <a:p>
            <a:fld id="{1DAD2173-F02C-4A6F-93F8-C4A71B95944A}" type="slidenum">
              <a:rPr lang="el-GR" smtClean="0"/>
              <a:t>‹#›</a:t>
            </a:fld>
            <a:endParaRPr lang="el-GR" dirty="0"/>
          </a:p>
        </p:txBody>
      </p:sp>
    </p:spTree>
    <p:extLst>
      <p:ext uri="{BB962C8B-B14F-4D97-AF65-F5344CB8AC3E}">
        <p14:creationId xmlns:p14="http://schemas.microsoft.com/office/powerpoint/2010/main" val="892595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1E4F14-FA3D-4C20-86C2-FCD0E994B574}" type="datetime1">
              <a:rPr lang="el-GR" smtClean="0"/>
              <a:t>17/2/2023</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1DAD2173-F02C-4A6F-93F8-C4A71B95944A}" type="slidenum">
              <a:rPr lang="el-GR" smtClean="0"/>
              <a:t>‹#›</a:t>
            </a:fld>
            <a:endParaRPr lang="el-GR" dirty="0"/>
          </a:p>
        </p:txBody>
      </p:sp>
    </p:spTree>
    <p:extLst>
      <p:ext uri="{BB962C8B-B14F-4D97-AF65-F5344CB8AC3E}">
        <p14:creationId xmlns:p14="http://schemas.microsoft.com/office/powerpoint/2010/main" val="348518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99FF021-90F7-4496-A9DC-6352BF3617C7}" type="datetime1">
              <a:rPr lang="el-GR" smtClean="0"/>
              <a:t>17/2/2023</a:t>
            </a:fld>
            <a:endParaRPr lang="el-G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dirty="0"/>
          </a:p>
        </p:txBody>
      </p:sp>
      <p:sp>
        <p:nvSpPr>
          <p:cNvPr id="9" name="Slide Number Placeholder 8"/>
          <p:cNvSpPr>
            <a:spLocks noGrp="1"/>
          </p:cNvSpPr>
          <p:nvPr>
            <p:ph type="sldNum" sz="quarter" idx="12"/>
          </p:nvPr>
        </p:nvSpPr>
        <p:spPr/>
        <p:txBody>
          <a:bodyPr/>
          <a:lstStyle/>
          <a:p>
            <a:fld id="{1DAD2173-F02C-4A6F-93F8-C4A71B95944A}" type="slidenum">
              <a:rPr lang="el-GR" smtClean="0"/>
              <a:t>‹#›</a:t>
            </a:fld>
            <a:endParaRPr lang="el-GR" dirty="0"/>
          </a:p>
        </p:txBody>
      </p:sp>
    </p:spTree>
    <p:extLst>
      <p:ext uri="{BB962C8B-B14F-4D97-AF65-F5344CB8AC3E}">
        <p14:creationId xmlns:p14="http://schemas.microsoft.com/office/powerpoint/2010/main" val="3819457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40146A1-EB4F-4CC1-AA40-52E8B71C1232}" type="datetime1">
              <a:rPr lang="el-GR" smtClean="0"/>
              <a:t>17/2/2023</a:t>
            </a:fld>
            <a:endParaRPr lang="el-G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l-G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DAD2173-F02C-4A6F-93F8-C4A71B95944A}" type="slidenum">
              <a:rPr lang="el-GR" smtClean="0"/>
              <a:t>‹#›</a:t>
            </a:fld>
            <a:endParaRPr lang="el-GR" dirty="0"/>
          </a:p>
        </p:txBody>
      </p:sp>
    </p:spTree>
    <p:extLst>
      <p:ext uri="{BB962C8B-B14F-4D97-AF65-F5344CB8AC3E}">
        <p14:creationId xmlns:p14="http://schemas.microsoft.com/office/powerpoint/2010/main" val="460683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944D9E-ADB5-4AD3-A9EC-345A85CE1D56}" type="datetime1">
              <a:rPr lang="el-GR" smtClean="0"/>
              <a:t>17/2/2023</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1DAD2173-F02C-4A6F-93F8-C4A71B95944A}" type="slidenum">
              <a:rPr lang="el-GR" smtClean="0"/>
              <a:t>‹#›</a:t>
            </a:fld>
            <a:endParaRPr lang="el-GR" dirty="0"/>
          </a:p>
        </p:txBody>
      </p:sp>
    </p:spTree>
    <p:extLst>
      <p:ext uri="{BB962C8B-B14F-4D97-AF65-F5344CB8AC3E}">
        <p14:creationId xmlns:p14="http://schemas.microsoft.com/office/powerpoint/2010/main" val="980321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Verdana" panose="020B0604030504040204" pitchFamily="34" charset="0"/>
              </a:defRPr>
            </a:lvl1pPr>
          </a:lstStyle>
          <a:p>
            <a:fld id="{45EF4964-6CD4-43CC-B4CC-8122859CD8C8}" type="datetime1">
              <a:rPr lang="el-GR" smtClean="0"/>
              <a:t>17/2/2023</a:t>
            </a:fld>
            <a:endParaRPr lang="el-G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Verdana" panose="020B0604030504040204" pitchFamily="34" charset="0"/>
              </a:defRPr>
            </a:lvl1pPr>
          </a:lstStyle>
          <a:p>
            <a:endParaRPr lang="el-G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Verdana" panose="020B0604030504040204" pitchFamily="34" charset="0"/>
              </a:defRPr>
            </a:lvl1pPr>
          </a:lstStyle>
          <a:p>
            <a:fld id="{1DAD2173-F02C-4A6F-93F8-C4A71B95944A}" type="slidenum">
              <a:rPr lang="el-GR" smtClean="0"/>
              <a:pPr/>
              <a:t>‹#›</a:t>
            </a:fld>
            <a:endParaRPr lang="el-GR"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5472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Verdana" panose="020B0604030504040204" pitchFamily="34"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Verdana" panose="020B060403050404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Verdana" panose="020B060403050404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training/modules/train-evaluate-deep-learn-models/5b-transfer-learn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s.google.com/protocol-buffe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ensorflow/examples/tree/master/lite/examples/object_detection/androi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tensorflow.org/lite/guid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ensorflow/models/tree/master/research/object_detec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hyperlink" Target="https://pypi.org/project/labelImg/1.4.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github.com/tensorflow/models/blob/master/research/object_detection/g3doc/tf1_detection_zoo.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ocodataset.org/#home"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1FD8-4043-ACBF-1107-D99DFCC86031}"/>
              </a:ext>
            </a:extLst>
          </p:cNvPr>
          <p:cNvSpPr>
            <a:spLocks noGrp="1"/>
          </p:cNvSpPr>
          <p:nvPr>
            <p:ph type="ctrTitle"/>
          </p:nvPr>
        </p:nvSpPr>
        <p:spPr>
          <a:xfrm>
            <a:off x="1924088" y="2887574"/>
            <a:ext cx="8343821" cy="1082852"/>
          </a:xfrm>
          <a:ln>
            <a:noFill/>
          </a:ln>
        </p:spPr>
        <p:txBody>
          <a:bodyPr anchor="ctr">
            <a:normAutofit fontScale="90000"/>
          </a:bodyPr>
          <a:lstStyle/>
          <a:p>
            <a:pPr algn="ctr"/>
            <a:r>
              <a:rPr lang="en-US" sz="4900" i="1" dirty="0">
                <a:latin typeface="Verdana" panose="020B0604030504040204" pitchFamily="34" charset="0"/>
                <a:ea typeface="Verdana" panose="020B0604030504040204" pitchFamily="34" charset="0"/>
                <a:cs typeface="Helvetica" panose="020B0604020202020204" pitchFamily="34" charset="0"/>
              </a:rPr>
              <a:t>Object-Detection</a:t>
            </a:r>
            <a:r>
              <a:rPr lang="en-US" sz="4800" i="1" dirty="0">
                <a:latin typeface="Verdana" panose="020B0604030504040204" pitchFamily="34" charset="0"/>
                <a:ea typeface="Verdana" panose="020B0604030504040204" pitchFamily="34" charset="0"/>
                <a:cs typeface="Helvetica" panose="020B0604020202020204" pitchFamily="34" charset="0"/>
              </a:rPr>
              <a:t> Android App</a:t>
            </a:r>
            <a:endParaRPr lang="el-GR" sz="6600" i="1" dirty="0">
              <a:latin typeface="Verdana" panose="020B0604030504040204" pitchFamily="34" charset="0"/>
              <a:ea typeface="Verdana" panose="020B0604030504040204" pitchFamily="34" charset="0"/>
              <a:cs typeface="Helvetica" panose="020B0604020202020204" pitchFamily="34" charset="0"/>
            </a:endParaRPr>
          </a:p>
        </p:txBody>
      </p:sp>
      <p:pic>
        <p:nvPicPr>
          <p:cNvPr id="4" name="image1.png">
            <a:extLst>
              <a:ext uri="{FF2B5EF4-FFF2-40B4-BE49-F238E27FC236}">
                <a16:creationId xmlns:a16="http://schemas.microsoft.com/office/drawing/2014/main" id="{09311FF8-BEAD-4E02-1552-DEB761FDA704}"/>
              </a:ext>
            </a:extLst>
          </p:cNvPr>
          <p:cNvPicPr/>
          <p:nvPr/>
        </p:nvPicPr>
        <p:blipFill>
          <a:blip r:embed="rId3">
            <a:lum/>
            <a:alphaModFix/>
          </a:blip>
          <a:srcRect/>
          <a:stretch>
            <a:fillRect/>
          </a:stretch>
        </p:blipFill>
        <p:spPr>
          <a:xfrm>
            <a:off x="3221554" y="478172"/>
            <a:ext cx="5748891" cy="2226377"/>
          </a:xfrm>
          <a:prstGeom prst="rect">
            <a:avLst/>
          </a:prstGeom>
          <a:noFill/>
          <a:ln>
            <a:noFill/>
            <a:prstDash/>
          </a:ln>
        </p:spPr>
      </p:pic>
      <p:sp>
        <p:nvSpPr>
          <p:cNvPr id="5" name="TextBox 4">
            <a:extLst>
              <a:ext uri="{FF2B5EF4-FFF2-40B4-BE49-F238E27FC236}">
                <a16:creationId xmlns:a16="http://schemas.microsoft.com/office/drawing/2014/main" id="{14B6260D-756C-DD0F-93B3-B7CC489EEBD9}"/>
              </a:ext>
            </a:extLst>
          </p:cNvPr>
          <p:cNvSpPr txBox="1"/>
          <p:nvPr/>
        </p:nvSpPr>
        <p:spPr>
          <a:xfrm>
            <a:off x="0" y="5863906"/>
            <a:ext cx="722184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rPr>
              <a:t>*Research and Development as part of my Bachelor’s Thesis</a:t>
            </a:r>
            <a:endParaRPr lang="el-GR"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39258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AF620-B8A6-A118-4E43-F1E9BD7BF31A}"/>
              </a:ext>
            </a:extLst>
          </p:cNvPr>
          <p:cNvSpPr>
            <a:spLocks noGrp="1"/>
          </p:cNvSpPr>
          <p:nvPr>
            <p:ph type="title"/>
          </p:nvPr>
        </p:nvSpPr>
        <p:spPr/>
        <p:txBody>
          <a:bodyPr/>
          <a:lstStyle/>
          <a:p>
            <a:r>
              <a:rPr lang="en-US" dirty="0"/>
              <a:t>How Transfer Learning Works?</a:t>
            </a:r>
            <a:endParaRPr lang="el-GR" dirty="0"/>
          </a:p>
        </p:txBody>
      </p:sp>
      <p:sp>
        <p:nvSpPr>
          <p:cNvPr id="4" name="Slide Number Placeholder 3">
            <a:extLst>
              <a:ext uri="{FF2B5EF4-FFF2-40B4-BE49-F238E27FC236}">
                <a16:creationId xmlns:a16="http://schemas.microsoft.com/office/drawing/2014/main" id="{7D75090B-D710-A45F-88B7-89D803EECAD0}"/>
              </a:ext>
            </a:extLst>
          </p:cNvPr>
          <p:cNvSpPr>
            <a:spLocks noGrp="1"/>
          </p:cNvSpPr>
          <p:nvPr>
            <p:ph type="sldNum" sz="quarter" idx="12"/>
          </p:nvPr>
        </p:nvSpPr>
        <p:spPr/>
        <p:txBody>
          <a:bodyPr/>
          <a:lstStyle/>
          <a:p>
            <a:fld id="{1DAD2173-F02C-4A6F-93F8-C4A71B95944A}" type="slidenum">
              <a:rPr lang="el-GR" smtClean="0"/>
              <a:t>10</a:t>
            </a:fld>
            <a:endParaRPr lang="el-GR" dirty="0"/>
          </a:p>
        </p:txBody>
      </p:sp>
      <p:sp>
        <p:nvSpPr>
          <p:cNvPr id="5" name="Title 1">
            <a:extLst>
              <a:ext uri="{FF2B5EF4-FFF2-40B4-BE49-F238E27FC236}">
                <a16:creationId xmlns:a16="http://schemas.microsoft.com/office/drawing/2014/main" id="{24E66D28-564D-1CD1-8D8A-B6FD3EB45841}"/>
              </a:ext>
            </a:extLst>
          </p:cNvPr>
          <p:cNvSpPr txBox="1">
            <a:spLocks/>
          </p:cNvSpPr>
          <p:nvPr/>
        </p:nvSpPr>
        <p:spPr>
          <a:xfrm>
            <a:off x="-1" y="6563748"/>
            <a:ext cx="5124092" cy="252536"/>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Verdana" panose="020B0604030504040204" pitchFamily="34" charset="0"/>
                <a:ea typeface="+mj-ea"/>
                <a:cs typeface="+mj-cs"/>
              </a:defRPr>
            </a:lvl1pPr>
          </a:lstStyle>
          <a:p>
            <a:r>
              <a:rPr lang="en-US" sz="800" baseline="30000" dirty="0"/>
              <a:t>*</a:t>
            </a:r>
            <a:r>
              <a:rPr lang="en-US" sz="800" dirty="0">
                <a:hlinkClick r:id="rId3"/>
              </a:rPr>
              <a:t>https://learn.microsoft.com/en-us/training/modules/train-evaluate-deep-learn-models/5b-transfer-learning</a:t>
            </a:r>
            <a:endParaRPr lang="el-GR" sz="800" dirty="0"/>
          </a:p>
        </p:txBody>
      </p:sp>
      <p:pic>
        <p:nvPicPr>
          <p:cNvPr id="3076" name="Picture 4" descr="A CNN consisting of a set of feature extraction layers and a fully-connected prediction layer">
            <a:extLst>
              <a:ext uri="{FF2B5EF4-FFF2-40B4-BE49-F238E27FC236}">
                <a16:creationId xmlns:a16="http://schemas.microsoft.com/office/drawing/2014/main" id="{0B14F060-FE80-078A-8C33-64858B2789C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84030" y="2217794"/>
            <a:ext cx="5911970" cy="30199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06A07D-8B1E-C294-72C6-524A50A7B0BC}"/>
              </a:ext>
            </a:extLst>
          </p:cNvPr>
          <p:cNvSpPr txBox="1"/>
          <p:nvPr/>
        </p:nvSpPr>
        <p:spPr>
          <a:xfrm>
            <a:off x="1155939" y="1829363"/>
            <a:ext cx="3968152" cy="338554"/>
          </a:xfrm>
          <a:prstGeom prst="rect">
            <a:avLst/>
          </a:prstGeom>
          <a:noFill/>
        </p:spPr>
        <p:txBody>
          <a:bodyPr wrap="square" rtlCol="0">
            <a:spAutoFit/>
          </a:bodyPr>
          <a:lstStyle/>
          <a:p>
            <a:r>
              <a:rPr lang="en-US" sz="1600" i="1" dirty="0">
                <a:solidFill>
                  <a:schemeClr val="tx1">
                    <a:lumMod val="75000"/>
                    <a:lumOff val="25000"/>
                  </a:schemeClr>
                </a:solidFill>
                <a:latin typeface="Verdana" panose="020B0604030504040204" pitchFamily="34" charset="0"/>
                <a:ea typeface="Verdana" panose="020B0604030504040204" pitchFamily="34" charset="0"/>
              </a:rPr>
              <a:t>Convolutional Neural Network (CNN) </a:t>
            </a:r>
            <a:endParaRPr lang="el-GR" sz="1600" i="1"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7" name="Content Placeholder 2">
            <a:extLst>
              <a:ext uri="{FF2B5EF4-FFF2-40B4-BE49-F238E27FC236}">
                <a16:creationId xmlns:a16="http://schemas.microsoft.com/office/drawing/2014/main" id="{B905724E-078D-F799-3144-9BD509E86B31}"/>
              </a:ext>
            </a:extLst>
          </p:cNvPr>
          <p:cNvSpPr txBox="1">
            <a:spLocks/>
          </p:cNvSpPr>
          <p:nvPr/>
        </p:nvSpPr>
        <p:spPr>
          <a:xfrm>
            <a:off x="6267609" y="2753526"/>
            <a:ext cx="2536167" cy="20826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Verdana" panose="020B060403050404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Verdana" panose="020B060403050404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en-US" sz="1800" dirty="0"/>
              <a:t>Two distinct sets of Layers:</a:t>
            </a:r>
          </a:p>
          <a:p>
            <a:pPr marL="457200" indent="-457200">
              <a:lnSpc>
                <a:spcPct val="120000"/>
              </a:lnSpc>
              <a:buFont typeface="+mj-lt"/>
              <a:buAutoNum type="arabicPeriod"/>
            </a:pPr>
            <a:r>
              <a:rPr lang="en-US" sz="1800" dirty="0"/>
              <a:t>Feature Extraction Layers</a:t>
            </a:r>
          </a:p>
          <a:p>
            <a:pPr marL="457200" indent="-457200">
              <a:lnSpc>
                <a:spcPct val="120000"/>
              </a:lnSpc>
              <a:buFont typeface="+mj-lt"/>
              <a:buAutoNum type="arabicPeriod" startAt="2"/>
            </a:pPr>
            <a:r>
              <a:rPr lang="en-US" sz="1800" dirty="0"/>
              <a:t>Prediction Layer</a:t>
            </a:r>
            <a:endParaRPr lang="el-GR" sz="1800" dirty="0"/>
          </a:p>
        </p:txBody>
      </p:sp>
      <p:cxnSp>
        <p:nvCxnSpPr>
          <p:cNvPr id="13" name="Straight Arrow Connector 12">
            <a:extLst>
              <a:ext uri="{FF2B5EF4-FFF2-40B4-BE49-F238E27FC236}">
                <a16:creationId xmlns:a16="http://schemas.microsoft.com/office/drawing/2014/main" id="{A4D13BE6-DB5A-A68E-914D-71E53E2679F2}"/>
              </a:ext>
            </a:extLst>
          </p:cNvPr>
          <p:cNvCxnSpPr>
            <a:cxnSpLocks/>
            <a:endCxn id="15" idx="0"/>
          </p:cNvCxnSpPr>
          <p:nvPr/>
        </p:nvCxnSpPr>
        <p:spPr>
          <a:xfrm flipH="1">
            <a:off x="1362974" y="5011947"/>
            <a:ext cx="1639018" cy="304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E5ED6D-0631-C558-A032-39546C570DBA}"/>
              </a:ext>
            </a:extLst>
          </p:cNvPr>
          <p:cNvSpPr txBox="1"/>
          <p:nvPr/>
        </p:nvSpPr>
        <p:spPr>
          <a:xfrm>
            <a:off x="94890" y="5316834"/>
            <a:ext cx="2536167" cy="1015663"/>
          </a:xfrm>
          <a:prstGeom prst="rect">
            <a:avLst/>
          </a:prstGeom>
          <a:noFill/>
          <a:ln>
            <a:solidFill>
              <a:schemeClr val="tx1"/>
            </a:solidFill>
          </a:ln>
        </p:spPr>
        <p:txBody>
          <a:bodyPr wrap="square" rtlCol="0">
            <a:spAutoFit/>
          </a:bodyPr>
          <a:lstStyle/>
          <a:p>
            <a:pPr algn="ctr"/>
            <a:r>
              <a:rPr lang="en-US" sz="1200" dirty="0">
                <a:solidFill>
                  <a:schemeClr val="tx1">
                    <a:lumMod val="75000"/>
                    <a:lumOff val="25000"/>
                  </a:schemeClr>
                </a:solidFill>
                <a:latin typeface="Verdana" panose="020B0604030504040204" pitchFamily="34" charset="0"/>
                <a:ea typeface="Verdana" panose="020B0604030504040204" pitchFamily="34" charset="0"/>
              </a:rPr>
              <a:t>Apply convolutional filters and pooling to emphasize edges, corners, and other patterns in the images that can be used to differentiate them</a:t>
            </a:r>
            <a:endParaRPr lang="el-GR" sz="1200" dirty="0">
              <a:solidFill>
                <a:schemeClr val="tx1">
                  <a:lumMod val="75000"/>
                  <a:lumOff val="25000"/>
                </a:schemeClr>
              </a:solidFill>
              <a:latin typeface="Verdana" panose="020B0604030504040204" pitchFamily="34" charset="0"/>
              <a:ea typeface="Verdana" panose="020B0604030504040204" pitchFamily="34" charset="0"/>
            </a:endParaRPr>
          </a:p>
        </p:txBody>
      </p:sp>
      <p:cxnSp>
        <p:nvCxnSpPr>
          <p:cNvPr id="16" name="Straight Arrow Connector 15">
            <a:extLst>
              <a:ext uri="{FF2B5EF4-FFF2-40B4-BE49-F238E27FC236}">
                <a16:creationId xmlns:a16="http://schemas.microsoft.com/office/drawing/2014/main" id="{5844C3D7-3BF4-1C6B-D2C5-5E51459827C1}"/>
              </a:ext>
            </a:extLst>
          </p:cNvPr>
          <p:cNvCxnSpPr>
            <a:cxnSpLocks/>
            <a:endCxn id="20" idx="0"/>
          </p:cNvCxnSpPr>
          <p:nvPr/>
        </p:nvCxnSpPr>
        <p:spPr>
          <a:xfrm>
            <a:off x="5016549" y="4994695"/>
            <a:ext cx="78788" cy="33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E06DF30-C3C6-2160-8A97-340473C069BD}"/>
              </a:ext>
            </a:extLst>
          </p:cNvPr>
          <p:cNvSpPr txBox="1"/>
          <p:nvPr/>
        </p:nvSpPr>
        <p:spPr>
          <a:xfrm>
            <a:off x="3827253" y="5327254"/>
            <a:ext cx="2536167" cy="1015663"/>
          </a:xfrm>
          <a:prstGeom prst="rect">
            <a:avLst/>
          </a:prstGeom>
          <a:noFill/>
          <a:ln>
            <a:solidFill>
              <a:schemeClr val="tx1"/>
            </a:solidFill>
          </a:ln>
        </p:spPr>
        <p:txBody>
          <a:bodyPr wrap="square" rtlCol="0">
            <a:spAutoFit/>
          </a:bodyPr>
          <a:lstStyle/>
          <a:p>
            <a:pPr algn="ctr"/>
            <a:r>
              <a:rPr lang="en-US" sz="1200" dirty="0">
                <a:solidFill>
                  <a:schemeClr val="tx1">
                    <a:lumMod val="75000"/>
                    <a:lumOff val="25000"/>
                  </a:schemeClr>
                </a:solidFill>
                <a:latin typeface="Verdana" panose="020B0604030504040204" pitchFamily="34" charset="0"/>
                <a:ea typeface="Verdana" panose="020B0604030504040204" pitchFamily="34" charset="0"/>
              </a:rPr>
              <a:t>Maps the features to a set of outputs that represent probabilities for each class label you want to use to classify the images</a:t>
            </a:r>
            <a:endParaRPr lang="el-GR" sz="12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23" name="Content Placeholder 2">
            <a:extLst>
              <a:ext uri="{FF2B5EF4-FFF2-40B4-BE49-F238E27FC236}">
                <a16:creationId xmlns:a16="http://schemas.microsoft.com/office/drawing/2014/main" id="{142C39E1-EFDB-6379-C955-6D8B80A994DA}"/>
              </a:ext>
            </a:extLst>
          </p:cNvPr>
          <p:cNvSpPr txBox="1">
            <a:spLocks/>
          </p:cNvSpPr>
          <p:nvPr/>
        </p:nvSpPr>
        <p:spPr>
          <a:xfrm>
            <a:off x="9237188" y="2193789"/>
            <a:ext cx="2807726" cy="3202118"/>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Verdana" panose="020B060403050404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Verdana" panose="020B060403050404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en-US" sz="1800" dirty="0"/>
              <a:t>We can take the feature extraction layers from a model that has already been trained and append one or more layers to use the extracted features for prediction of the appropriate class labels for our images. This approach keeps the pre-trained weights for the feature extraction layers, which means that we need to train only the prediction layers we have added.</a:t>
            </a:r>
            <a:endParaRPr lang="el-GR" sz="1800" dirty="0"/>
          </a:p>
        </p:txBody>
      </p:sp>
      <p:sp>
        <p:nvSpPr>
          <p:cNvPr id="27" name="Right Brace 26">
            <a:extLst>
              <a:ext uri="{FF2B5EF4-FFF2-40B4-BE49-F238E27FC236}">
                <a16:creationId xmlns:a16="http://schemas.microsoft.com/office/drawing/2014/main" id="{08919B8E-6CC1-D4DC-3EEE-DC31DFDD9028}"/>
              </a:ext>
            </a:extLst>
          </p:cNvPr>
          <p:cNvSpPr/>
          <p:nvPr/>
        </p:nvSpPr>
        <p:spPr>
          <a:xfrm>
            <a:off x="8739124" y="2753525"/>
            <a:ext cx="470770" cy="20826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dirty="0"/>
          </a:p>
        </p:txBody>
      </p:sp>
    </p:spTree>
    <p:extLst>
      <p:ext uri="{BB962C8B-B14F-4D97-AF65-F5344CB8AC3E}">
        <p14:creationId xmlns:p14="http://schemas.microsoft.com/office/powerpoint/2010/main" val="140595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56B08-C65C-53C1-0FF4-320CFB336CF2}"/>
              </a:ext>
            </a:extLst>
          </p:cNvPr>
          <p:cNvSpPr>
            <a:spLocks noGrp="1"/>
          </p:cNvSpPr>
          <p:nvPr>
            <p:ph type="title"/>
          </p:nvPr>
        </p:nvSpPr>
        <p:spPr/>
        <p:txBody>
          <a:bodyPr/>
          <a:lstStyle/>
          <a:p>
            <a:r>
              <a:rPr lang="en-US" sz="4800" kern="1200" dirty="0"/>
              <a:t>Train</a:t>
            </a:r>
            <a:endParaRPr lang="el-GR" dirty="0"/>
          </a:p>
        </p:txBody>
      </p:sp>
      <p:sp>
        <p:nvSpPr>
          <p:cNvPr id="3" name="Content Placeholder 2">
            <a:extLst>
              <a:ext uri="{FF2B5EF4-FFF2-40B4-BE49-F238E27FC236}">
                <a16:creationId xmlns:a16="http://schemas.microsoft.com/office/drawing/2014/main" id="{745AEF3D-071C-3EA7-5F8E-DFF595F09857}"/>
              </a:ext>
            </a:extLst>
          </p:cNvPr>
          <p:cNvSpPr>
            <a:spLocks noGrp="1"/>
          </p:cNvSpPr>
          <p:nvPr>
            <p:ph idx="1"/>
          </p:nvPr>
        </p:nvSpPr>
        <p:spPr>
          <a:xfrm>
            <a:off x="138023" y="1990873"/>
            <a:ext cx="5748428" cy="4650035"/>
          </a:xfrm>
        </p:spPr>
        <p:txBody>
          <a:bodyPr>
            <a:normAutofit/>
          </a:bodyPr>
          <a:lstStyle/>
          <a:p>
            <a:pPr marL="72000" indent="-252000">
              <a:buFont typeface="Wingdings" panose="05000000000000000000" pitchFamily="2" charset="2"/>
              <a:buChar char="q"/>
            </a:pPr>
            <a:r>
              <a:rPr lang="en-US" dirty="0">
                <a:solidFill>
                  <a:schemeClr val="tx1">
                    <a:lumMod val="65000"/>
                    <a:lumOff val="35000"/>
                  </a:schemeClr>
                </a:solidFill>
                <a:ea typeface="Verdana" panose="020B0604030504040204" pitchFamily="34" charset="0"/>
              </a:rPr>
              <a:t>Split the dataset into Train and Test sets.</a:t>
            </a:r>
          </a:p>
          <a:p>
            <a:pPr marL="72000" indent="-252000">
              <a:buFont typeface="Wingdings" panose="05000000000000000000" pitchFamily="2" charset="2"/>
              <a:buChar char="q"/>
            </a:pPr>
            <a:r>
              <a:rPr lang="en-US" dirty="0">
                <a:solidFill>
                  <a:schemeClr val="tx1">
                    <a:lumMod val="65000"/>
                    <a:lumOff val="35000"/>
                  </a:schemeClr>
                </a:solidFill>
                <a:ea typeface="Verdana" panose="020B0604030504040204" pitchFamily="34" charset="0"/>
              </a:rPr>
              <a:t>Start Model training and review progress.</a:t>
            </a:r>
          </a:p>
          <a:p>
            <a:pPr marL="72000" indent="-252000">
              <a:buFont typeface="Wingdings" panose="05000000000000000000" pitchFamily="2" charset="2"/>
              <a:buChar char="q"/>
            </a:pPr>
            <a:r>
              <a:rPr lang="en-US" dirty="0">
                <a:solidFill>
                  <a:schemeClr val="tx1">
                    <a:lumMod val="65000"/>
                    <a:lumOff val="35000"/>
                  </a:schemeClr>
                </a:solidFill>
                <a:ea typeface="Verdana" panose="020B0604030504040204" pitchFamily="34" charset="0"/>
              </a:rPr>
              <a:t>The train goes through the dataset </a:t>
            </a:r>
            <a:r>
              <a:rPr lang="en-US" b="1" dirty="0">
                <a:solidFill>
                  <a:schemeClr val="tx1">
                    <a:lumMod val="65000"/>
                    <a:lumOff val="35000"/>
                  </a:schemeClr>
                </a:solidFill>
                <a:ea typeface="Verdana" panose="020B0604030504040204" pitchFamily="34" charset="0"/>
              </a:rPr>
              <a:t>N</a:t>
            </a:r>
            <a:r>
              <a:rPr lang="en-US" dirty="0">
                <a:solidFill>
                  <a:schemeClr val="tx1">
                    <a:lumMod val="65000"/>
                    <a:lumOff val="35000"/>
                  </a:schemeClr>
                </a:solidFill>
                <a:ea typeface="Verdana" panose="020B0604030504040204" pitchFamily="34" charset="0"/>
              </a:rPr>
              <a:t> number of Epochs times.</a:t>
            </a:r>
          </a:p>
          <a:p>
            <a:pPr marL="72000" indent="-252000">
              <a:buFont typeface="Wingdings" panose="05000000000000000000" pitchFamily="2" charset="2"/>
              <a:buChar char="q"/>
            </a:pPr>
            <a:r>
              <a:rPr lang="en-US" dirty="0">
                <a:solidFill>
                  <a:schemeClr val="tx1">
                    <a:lumMod val="65000"/>
                    <a:lumOff val="35000"/>
                  </a:schemeClr>
                </a:solidFill>
                <a:ea typeface="Verdana" panose="020B0604030504040204" pitchFamily="34" charset="0"/>
              </a:rPr>
              <a:t>The training procedure will save intermediate checkpoints, i.e., model weights so we can choose which model checkpoint to load and use for detection, based on </a:t>
            </a:r>
            <a:r>
              <a:rPr lang="en-US" b="0" i="0" dirty="0">
                <a:solidFill>
                  <a:schemeClr val="tx1">
                    <a:lumMod val="65000"/>
                    <a:lumOff val="35000"/>
                  </a:schemeClr>
                </a:solidFill>
                <a:effectLst/>
                <a:ea typeface="Verdana" panose="020B0604030504040204" pitchFamily="34" charset="0"/>
              </a:rPr>
              <a:t>training/</a:t>
            </a:r>
            <a:r>
              <a:rPr lang="en-US" dirty="0">
                <a:solidFill>
                  <a:schemeClr val="tx1">
                    <a:lumMod val="65000"/>
                    <a:lumOff val="35000"/>
                  </a:schemeClr>
                </a:solidFill>
                <a:ea typeface="Verdana" panose="020B0604030504040204" pitchFamily="34" charset="0"/>
              </a:rPr>
              <a:t>evaluation metrics (loss, accuracy).</a:t>
            </a:r>
          </a:p>
          <a:p>
            <a:pPr marL="72000" indent="-252000">
              <a:buFont typeface="Wingdings" panose="05000000000000000000" pitchFamily="2" charset="2"/>
              <a:buChar char="q"/>
            </a:pPr>
            <a:r>
              <a:rPr lang="en-US" dirty="0">
                <a:solidFill>
                  <a:schemeClr val="tx1">
                    <a:lumMod val="65000"/>
                    <a:lumOff val="35000"/>
                  </a:schemeClr>
                </a:solidFill>
                <a:ea typeface="Verdana" panose="020B0604030504040204" pitchFamily="34" charset="0"/>
              </a:rPr>
              <a:t>Export the trained object detection model to the TensorFlow</a:t>
            </a:r>
            <a:r>
              <a:rPr lang="el-GR" dirty="0">
                <a:solidFill>
                  <a:schemeClr val="tx1">
                    <a:lumMod val="65000"/>
                    <a:lumOff val="35000"/>
                  </a:schemeClr>
                </a:solidFill>
                <a:ea typeface="Verdana" panose="020B0604030504040204" pitchFamily="34" charset="0"/>
              </a:rPr>
              <a:t> </a:t>
            </a:r>
            <a:r>
              <a:rPr lang="en-US" dirty="0">
                <a:solidFill>
                  <a:schemeClr val="tx1">
                    <a:lumMod val="65000"/>
                    <a:lumOff val="35000"/>
                  </a:schemeClr>
                </a:solidFill>
                <a:ea typeface="Verdana" panose="020B0604030504040204" pitchFamily="34" charset="0"/>
              </a:rPr>
              <a:t>format.</a:t>
            </a:r>
          </a:p>
        </p:txBody>
      </p:sp>
      <p:sp>
        <p:nvSpPr>
          <p:cNvPr id="4" name="Slide Number Placeholder 3">
            <a:extLst>
              <a:ext uri="{FF2B5EF4-FFF2-40B4-BE49-F238E27FC236}">
                <a16:creationId xmlns:a16="http://schemas.microsoft.com/office/drawing/2014/main" id="{DF9A4218-E503-A1DD-B642-584DF37B2968}"/>
              </a:ext>
            </a:extLst>
          </p:cNvPr>
          <p:cNvSpPr>
            <a:spLocks noGrp="1"/>
          </p:cNvSpPr>
          <p:nvPr>
            <p:ph type="sldNum" sz="quarter" idx="12"/>
          </p:nvPr>
        </p:nvSpPr>
        <p:spPr/>
        <p:txBody>
          <a:bodyPr/>
          <a:lstStyle/>
          <a:p>
            <a:fld id="{1DAD2173-F02C-4A6F-93F8-C4A71B95944A}" type="slidenum">
              <a:rPr lang="el-GR" smtClean="0"/>
              <a:t>11</a:t>
            </a:fld>
            <a:endParaRPr lang="el-GR" dirty="0"/>
          </a:p>
        </p:txBody>
      </p:sp>
      <p:pic>
        <p:nvPicPr>
          <p:cNvPr id="5" name="Εικόνα 4">
            <a:extLst>
              <a:ext uri="{FF2B5EF4-FFF2-40B4-BE49-F238E27FC236}">
                <a16:creationId xmlns:a16="http://schemas.microsoft.com/office/drawing/2014/main" id="{1D3047F1-AE25-B6F8-063E-3D420B0BD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407" y="-1414"/>
            <a:ext cx="6143892" cy="3455939"/>
          </a:xfrm>
          <a:prstGeom prst="rect">
            <a:avLst/>
          </a:prstGeom>
          <a:ln>
            <a:solidFill>
              <a:schemeClr val="tx1"/>
            </a:solidFill>
          </a:ln>
        </p:spPr>
      </p:pic>
      <p:pic>
        <p:nvPicPr>
          <p:cNvPr id="6" name="Εικόνα 6">
            <a:extLst>
              <a:ext uri="{FF2B5EF4-FFF2-40B4-BE49-F238E27FC236}">
                <a16:creationId xmlns:a16="http://schemas.microsoft.com/office/drawing/2014/main" id="{E360FE0B-3725-AFAD-5A84-D41A42583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301" y="3400254"/>
            <a:ext cx="6143998" cy="3456000"/>
          </a:xfrm>
          <a:prstGeom prst="rect">
            <a:avLst/>
          </a:prstGeom>
          <a:ln>
            <a:solidFill>
              <a:schemeClr val="tx1"/>
            </a:solidFill>
          </a:ln>
        </p:spPr>
      </p:pic>
    </p:spTree>
    <p:extLst>
      <p:ext uri="{BB962C8B-B14F-4D97-AF65-F5344CB8AC3E}">
        <p14:creationId xmlns:p14="http://schemas.microsoft.com/office/powerpoint/2010/main" val="2036681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4A3E-F283-761E-0851-09EF6D711441}"/>
              </a:ext>
            </a:extLst>
          </p:cNvPr>
          <p:cNvSpPr>
            <a:spLocks noGrp="1"/>
          </p:cNvSpPr>
          <p:nvPr>
            <p:ph type="title"/>
          </p:nvPr>
        </p:nvSpPr>
        <p:spPr/>
        <p:txBody>
          <a:bodyPr/>
          <a:lstStyle/>
          <a:p>
            <a:r>
              <a:rPr lang="en-US" sz="4800" kern="1200" dirty="0"/>
              <a:t>Frozen</a:t>
            </a:r>
            <a:r>
              <a:rPr lang="el-GR" sz="4800" kern="1200" dirty="0"/>
              <a:t> </a:t>
            </a:r>
            <a:r>
              <a:rPr lang="en-US" sz="4800" kern="1200" dirty="0"/>
              <a:t>Inference Graph</a:t>
            </a:r>
            <a:r>
              <a:rPr lang="el-GR" sz="4800" kern="1200" dirty="0"/>
              <a:t> </a:t>
            </a:r>
            <a:r>
              <a:rPr lang="en-US" sz="4800" kern="1200" dirty="0"/>
              <a:t>Export</a:t>
            </a:r>
            <a:endParaRPr lang="el-GR" dirty="0"/>
          </a:p>
        </p:txBody>
      </p:sp>
      <p:sp>
        <p:nvSpPr>
          <p:cNvPr id="3" name="Content Placeholder 2">
            <a:extLst>
              <a:ext uri="{FF2B5EF4-FFF2-40B4-BE49-F238E27FC236}">
                <a16:creationId xmlns:a16="http://schemas.microsoft.com/office/drawing/2014/main" id="{BB961B9E-DFF2-CF28-98B9-B08CD1972513}"/>
              </a:ext>
            </a:extLst>
          </p:cNvPr>
          <p:cNvSpPr>
            <a:spLocks noGrp="1"/>
          </p:cNvSpPr>
          <p:nvPr>
            <p:ph idx="1"/>
          </p:nvPr>
        </p:nvSpPr>
        <p:spPr/>
        <p:txBody>
          <a:bodyPr/>
          <a:lstStyle/>
          <a:p>
            <a:pPr marL="0" indent="0">
              <a:buNone/>
            </a:pPr>
            <a:r>
              <a:rPr lang="en-US" dirty="0"/>
              <a:t>The newly trained inference graph that is used to perform the object detection is extracted as a </a:t>
            </a:r>
            <a:r>
              <a:rPr lang="en-US" dirty="0">
                <a:hlinkClick r:id="rId3"/>
              </a:rPr>
              <a:t>.protobuf </a:t>
            </a:r>
            <a:r>
              <a:rPr lang="en-US" dirty="0"/>
              <a:t>file.</a:t>
            </a:r>
          </a:p>
        </p:txBody>
      </p:sp>
      <p:sp>
        <p:nvSpPr>
          <p:cNvPr id="4" name="Slide Number Placeholder 3">
            <a:extLst>
              <a:ext uri="{FF2B5EF4-FFF2-40B4-BE49-F238E27FC236}">
                <a16:creationId xmlns:a16="http://schemas.microsoft.com/office/drawing/2014/main" id="{93C362F2-68E5-AC90-2C5E-1AC594512440}"/>
              </a:ext>
            </a:extLst>
          </p:cNvPr>
          <p:cNvSpPr>
            <a:spLocks noGrp="1"/>
          </p:cNvSpPr>
          <p:nvPr>
            <p:ph type="sldNum" sz="quarter" idx="12"/>
          </p:nvPr>
        </p:nvSpPr>
        <p:spPr/>
        <p:txBody>
          <a:bodyPr/>
          <a:lstStyle/>
          <a:p>
            <a:fld id="{1DAD2173-F02C-4A6F-93F8-C4A71B95944A}" type="slidenum">
              <a:rPr lang="el-GR" smtClean="0"/>
              <a:t>12</a:t>
            </a:fld>
            <a:endParaRPr lang="el-GR" dirty="0"/>
          </a:p>
        </p:txBody>
      </p:sp>
      <p:sp>
        <p:nvSpPr>
          <p:cNvPr id="6" name="TextBox 5">
            <a:extLst>
              <a:ext uri="{FF2B5EF4-FFF2-40B4-BE49-F238E27FC236}">
                <a16:creationId xmlns:a16="http://schemas.microsoft.com/office/drawing/2014/main" id="{7001F1EA-AA93-5731-A68F-ED32AC1343C8}"/>
              </a:ext>
            </a:extLst>
          </p:cNvPr>
          <p:cNvSpPr txBox="1"/>
          <p:nvPr/>
        </p:nvSpPr>
        <p:spPr>
          <a:xfrm>
            <a:off x="4244829" y="5192785"/>
            <a:ext cx="184731" cy="369332"/>
          </a:xfrm>
          <a:prstGeom prst="rect">
            <a:avLst/>
          </a:prstGeom>
          <a:noFill/>
        </p:spPr>
        <p:txBody>
          <a:bodyPr wrap="none" rtlCol="0">
            <a:spAutoFit/>
          </a:bodyPr>
          <a:lstStyle/>
          <a:p>
            <a:endParaRPr lang="el-GR" dirty="0"/>
          </a:p>
        </p:txBody>
      </p:sp>
      <p:sp>
        <p:nvSpPr>
          <p:cNvPr id="7" name="TextBox 6">
            <a:extLst>
              <a:ext uri="{FF2B5EF4-FFF2-40B4-BE49-F238E27FC236}">
                <a16:creationId xmlns:a16="http://schemas.microsoft.com/office/drawing/2014/main" id="{84E01358-3245-BF4A-5E0A-5ED9E91A1A36}"/>
              </a:ext>
            </a:extLst>
          </p:cNvPr>
          <p:cNvSpPr txBox="1"/>
          <p:nvPr/>
        </p:nvSpPr>
        <p:spPr>
          <a:xfrm>
            <a:off x="2801923" y="2807516"/>
            <a:ext cx="6165908" cy="2246769"/>
          </a:xfrm>
          <a:prstGeom prst="rect">
            <a:avLst/>
          </a:prstGeom>
          <a:noFill/>
          <a:ln>
            <a:solidFill>
              <a:schemeClr val="tx1"/>
            </a:solidFill>
          </a:ln>
        </p:spPr>
        <p:txBody>
          <a:bodyPr wrap="square" rtlCol="0" anchor="ctr" anchorCtr="0">
            <a:spAutoFit/>
          </a:bodyPr>
          <a:lstStyle/>
          <a:p>
            <a:pPr algn="ctr"/>
            <a:r>
              <a:rPr lang="en-US" sz="2000" dirty="0">
                <a:latin typeface="Verdana" panose="020B0604030504040204" pitchFamily="34" charset="0"/>
                <a:ea typeface="Verdana" panose="020B0604030504040204" pitchFamily="34" charset="0"/>
              </a:rPr>
              <a:t>A frozen inference graph is defined as a serialized graph, which cannot be trained further and has "locked" all its final values ​​such as weights, biases, etc. that are used to make inference on an image.</a:t>
            </a:r>
          </a:p>
          <a:p>
            <a:pPr algn="ctr"/>
            <a:r>
              <a:rPr lang="en-US" sz="2000" dirty="0">
                <a:latin typeface="Verdana" panose="020B0604030504040204" pitchFamily="34" charset="0"/>
                <a:ea typeface="Verdana" panose="020B0604030504040204" pitchFamily="34" charset="0"/>
              </a:rPr>
              <a:t>In other words, a form of knowledge representation to draw conclusions.</a:t>
            </a:r>
            <a:endParaRPr lang="el-GR"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04352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9391-D48E-8885-96BA-7A990D7DA34C}"/>
              </a:ext>
            </a:extLst>
          </p:cNvPr>
          <p:cNvSpPr>
            <a:spLocks noGrp="1"/>
          </p:cNvSpPr>
          <p:nvPr>
            <p:ph type="title"/>
          </p:nvPr>
        </p:nvSpPr>
        <p:spPr/>
        <p:txBody>
          <a:bodyPr/>
          <a:lstStyle/>
          <a:p>
            <a:r>
              <a:rPr lang="en-US" dirty="0"/>
              <a:t>Object Detection App</a:t>
            </a:r>
            <a:endParaRPr lang="el-GR" dirty="0"/>
          </a:p>
        </p:txBody>
      </p:sp>
      <p:sp>
        <p:nvSpPr>
          <p:cNvPr id="3" name="Content Placeholder 2">
            <a:extLst>
              <a:ext uri="{FF2B5EF4-FFF2-40B4-BE49-F238E27FC236}">
                <a16:creationId xmlns:a16="http://schemas.microsoft.com/office/drawing/2014/main" id="{50273B7E-FF2B-D7DB-5127-5198823B538E}"/>
              </a:ext>
            </a:extLst>
          </p:cNvPr>
          <p:cNvSpPr>
            <a:spLocks noGrp="1"/>
          </p:cNvSpPr>
          <p:nvPr>
            <p:ph idx="1"/>
          </p:nvPr>
        </p:nvSpPr>
        <p:spPr/>
        <p:txBody>
          <a:bodyPr>
            <a:normAutofit/>
          </a:bodyPr>
          <a:lstStyle/>
          <a:p>
            <a:pPr marL="0" indent="0">
              <a:buNone/>
            </a:pPr>
            <a:r>
              <a:rPr lang="en-US" dirty="0"/>
              <a:t>Clone the </a:t>
            </a:r>
            <a:r>
              <a:rPr lang="en-US" dirty="0">
                <a:hlinkClick r:id="rId3"/>
              </a:rPr>
              <a:t>TensorFlow Lite Object Detection Android Demo</a:t>
            </a:r>
            <a:r>
              <a:rPr lang="el-GR" dirty="0"/>
              <a:t> </a:t>
            </a:r>
            <a:r>
              <a:rPr lang="en-US" dirty="0"/>
              <a:t>to utilize the basic functionality.</a:t>
            </a:r>
          </a:p>
          <a:p>
            <a:pPr marL="0" indent="0">
              <a:buNone/>
            </a:pPr>
            <a:r>
              <a:rPr lang="en-US" i="1" dirty="0"/>
              <a:t>TensorFlow Lite </a:t>
            </a:r>
            <a:r>
              <a:rPr lang="en-US" dirty="0"/>
              <a:t>is a set of tools that enables on-device machine learning by helping developers run their models on mobile, embedded, and edge devices.</a:t>
            </a:r>
          </a:p>
          <a:p>
            <a:pPr marL="0" indent="0">
              <a:buNone/>
            </a:pPr>
            <a:r>
              <a:rPr lang="en-US" dirty="0"/>
              <a:t>Optimized for on-device machine learning: </a:t>
            </a:r>
          </a:p>
          <a:p>
            <a:pPr marL="749808" lvl="1" indent="-457200">
              <a:buFont typeface="+mj-lt"/>
              <a:buAutoNum type="arabicPeriod"/>
            </a:pPr>
            <a:r>
              <a:rPr lang="en-US" dirty="0"/>
              <a:t>Latency - there's no round-trip to a server.</a:t>
            </a:r>
          </a:p>
          <a:p>
            <a:pPr marL="749808" lvl="1" indent="-457200">
              <a:buFont typeface="+mj-lt"/>
              <a:buAutoNum type="arabicPeriod"/>
            </a:pPr>
            <a:r>
              <a:rPr lang="en-US" dirty="0"/>
              <a:t>Privacy - no personal data leaves the device.</a:t>
            </a:r>
          </a:p>
          <a:p>
            <a:pPr marL="749808" lvl="1" indent="-457200">
              <a:buFont typeface="+mj-lt"/>
              <a:buAutoNum type="arabicPeriod"/>
            </a:pPr>
            <a:r>
              <a:rPr lang="en-US" dirty="0"/>
              <a:t>Connectivity - internet connectivity is not required.</a:t>
            </a:r>
          </a:p>
          <a:p>
            <a:pPr marL="749808" lvl="1" indent="-457200">
              <a:buFont typeface="+mj-lt"/>
              <a:buAutoNum type="arabicPeriod"/>
            </a:pPr>
            <a:r>
              <a:rPr lang="en-US" dirty="0"/>
              <a:t>Size - reduced model and binary size.</a:t>
            </a:r>
          </a:p>
          <a:p>
            <a:pPr marL="749808" lvl="1" indent="-457200">
              <a:buFont typeface="+mj-lt"/>
              <a:buAutoNum type="arabicPeriod"/>
            </a:pPr>
            <a:r>
              <a:rPr lang="en-US" dirty="0"/>
              <a:t>Power consumption - efficient inference and a lack of network connections.</a:t>
            </a:r>
          </a:p>
        </p:txBody>
      </p:sp>
      <p:sp>
        <p:nvSpPr>
          <p:cNvPr id="4" name="Slide Number Placeholder 3">
            <a:extLst>
              <a:ext uri="{FF2B5EF4-FFF2-40B4-BE49-F238E27FC236}">
                <a16:creationId xmlns:a16="http://schemas.microsoft.com/office/drawing/2014/main" id="{4D36CE65-80FC-73F4-3ABF-6006795CB52E}"/>
              </a:ext>
            </a:extLst>
          </p:cNvPr>
          <p:cNvSpPr>
            <a:spLocks noGrp="1"/>
          </p:cNvSpPr>
          <p:nvPr>
            <p:ph type="sldNum" sz="quarter" idx="12"/>
          </p:nvPr>
        </p:nvSpPr>
        <p:spPr/>
        <p:txBody>
          <a:bodyPr/>
          <a:lstStyle/>
          <a:p>
            <a:fld id="{1DAD2173-F02C-4A6F-93F8-C4A71B95944A}" type="slidenum">
              <a:rPr lang="el-GR" smtClean="0"/>
              <a:t>13</a:t>
            </a:fld>
            <a:endParaRPr lang="el-GR" dirty="0"/>
          </a:p>
        </p:txBody>
      </p:sp>
      <p:sp>
        <p:nvSpPr>
          <p:cNvPr id="9" name="TextBox 8">
            <a:extLst>
              <a:ext uri="{FF2B5EF4-FFF2-40B4-BE49-F238E27FC236}">
                <a16:creationId xmlns:a16="http://schemas.microsoft.com/office/drawing/2014/main" id="{4D48B68F-4E2E-6E90-38A3-E77FF915FD38}"/>
              </a:ext>
            </a:extLst>
          </p:cNvPr>
          <p:cNvSpPr txBox="1"/>
          <p:nvPr/>
        </p:nvSpPr>
        <p:spPr>
          <a:xfrm>
            <a:off x="-12159" y="6642556"/>
            <a:ext cx="2218877" cy="215444"/>
          </a:xfrm>
          <a:prstGeom prst="rect">
            <a:avLst/>
          </a:prstGeom>
          <a:noFill/>
        </p:spPr>
        <p:txBody>
          <a:bodyPr wrap="none" rtlCol="0">
            <a:spAutoFit/>
          </a:bodyPr>
          <a:lstStyle/>
          <a:p>
            <a:r>
              <a:rPr lang="en-US" sz="800" dirty="0">
                <a:latin typeface="Verdana" panose="020B0604030504040204" pitchFamily="34" charset="0"/>
                <a:ea typeface="Verdana" panose="020B0604030504040204" pitchFamily="34" charset="0"/>
              </a:rPr>
              <a:t>*</a:t>
            </a:r>
            <a:r>
              <a:rPr lang="en-US" sz="800" dirty="0">
                <a:latin typeface="Verdana" panose="020B0604030504040204" pitchFamily="34" charset="0"/>
                <a:ea typeface="Verdana" panose="020B0604030504040204" pitchFamily="34" charset="0"/>
                <a:hlinkClick r:id="rId4"/>
              </a:rPr>
              <a:t>https://www.tensorflow.org/lite/guide</a:t>
            </a:r>
            <a:endParaRPr lang="el-GR" sz="800" dirty="0">
              <a:latin typeface="Verdana" panose="020B0604030504040204" pitchFamily="34" charset="0"/>
              <a:ea typeface="Verdana" panose="020B0604030504040204" pitchFamily="34" charset="0"/>
            </a:endParaRPr>
          </a:p>
        </p:txBody>
      </p:sp>
      <p:pic>
        <p:nvPicPr>
          <p:cNvPr id="10" name="Picture 9">
            <a:extLst>
              <a:ext uri="{FF2B5EF4-FFF2-40B4-BE49-F238E27FC236}">
                <a16:creationId xmlns:a16="http://schemas.microsoft.com/office/drawing/2014/main" id="{AAECAEBD-5D9F-88BD-6498-A45FD760ADFA}"/>
              </a:ext>
            </a:extLst>
          </p:cNvPr>
          <p:cNvPicPr>
            <a:picLocks noChangeAspect="1"/>
          </p:cNvPicPr>
          <p:nvPr/>
        </p:nvPicPr>
        <p:blipFill>
          <a:blip r:embed="rId5"/>
          <a:stretch>
            <a:fillRect/>
          </a:stretch>
        </p:blipFill>
        <p:spPr>
          <a:xfrm>
            <a:off x="9485299" y="-40902"/>
            <a:ext cx="2748181" cy="1545852"/>
          </a:xfrm>
          <a:prstGeom prst="rect">
            <a:avLst/>
          </a:prstGeom>
        </p:spPr>
      </p:pic>
    </p:spTree>
    <p:extLst>
      <p:ext uri="{BB962C8B-B14F-4D97-AF65-F5344CB8AC3E}">
        <p14:creationId xmlns:p14="http://schemas.microsoft.com/office/powerpoint/2010/main" val="8818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79860-D23F-1922-51F7-E157AD922968}"/>
              </a:ext>
            </a:extLst>
          </p:cNvPr>
          <p:cNvSpPr>
            <a:spLocks noGrp="1"/>
          </p:cNvSpPr>
          <p:nvPr>
            <p:ph type="title"/>
          </p:nvPr>
        </p:nvSpPr>
        <p:spPr/>
        <p:txBody>
          <a:bodyPr/>
          <a:lstStyle/>
          <a:p>
            <a:r>
              <a:rPr lang="en-US" dirty="0"/>
              <a:t>Object Detection App</a:t>
            </a:r>
            <a:endParaRPr lang="el-GR" dirty="0"/>
          </a:p>
        </p:txBody>
      </p:sp>
      <p:sp>
        <p:nvSpPr>
          <p:cNvPr id="3" name="Content Placeholder 2">
            <a:extLst>
              <a:ext uri="{FF2B5EF4-FFF2-40B4-BE49-F238E27FC236}">
                <a16:creationId xmlns:a16="http://schemas.microsoft.com/office/drawing/2014/main" id="{3C9581F9-9B06-B2F6-224A-7DF375EF42E8}"/>
              </a:ext>
            </a:extLst>
          </p:cNvPr>
          <p:cNvSpPr>
            <a:spLocks noGrp="1"/>
          </p:cNvSpPr>
          <p:nvPr>
            <p:ph idx="1"/>
          </p:nvPr>
        </p:nvSpPr>
        <p:spPr>
          <a:xfrm>
            <a:off x="1097280" y="1845734"/>
            <a:ext cx="10058400" cy="2154766"/>
          </a:xfrm>
        </p:spPr>
        <p:txBody>
          <a:bodyPr/>
          <a:lstStyle/>
          <a:p>
            <a:pPr marL="0" indent="0">
              <a:buNone/>
            </a:pPr>
            <a:r>
              <a:rPr lang="en-US" dirty="0"/>
              <a:t>To insert our trained graph for inference, the protobuf graph file needs to convert to </a:t>
            </a:r>
            <a:r>
              <a:rPr lang="en-US" dirty="0" err="1"/>
              <a:t>TFlite</a:t>
            </a:r>
            <a:r>
              <a:rPr lang="en-US" dirty="0"/>
              <a:t> format</a:t>
            </a:r>
            <a:r>
              <a:rPr lang="en-US" baseline="30000" dirty="0"/>
              <a:t>*</a:t>
            </a:r>
            <a:r>
              <a:rPr lang="en-US" dirty="0"/>
              <a:t>.</a:t>
            </a:r>
          </a:p>
          <a:p>
            <a:endParaRPr lang="el-GR" dirty="0"/>
          </a:p>
        </p:txBody>
      </p:sp>
      <p:sp>
        <p:nvSpPr>
          <p:cNvPr id="4" name="Slide Number Placeholder 3">
            <a:extLst>
              <a:ext uri="{FF2B5EF4-FFF2-40B4-BE49-F238E27FC236}">
                <a16:creationId xmlns:a16="http://schemas.microsoft.com/office/drawing/2014/main" id="{56803284-F146-A46F-9729-28E5D006CE94}"/>
              </a:ext>
            </a:extLst>
          </p:cNvPr>
          <p:cNvSpPr>
            <a:spLocks noGrp="1"/>
          </p:cNvSpPr>
          <p:nvPr>
            <p:ph type="sldNum" sz="quarter" idx="12"/>
          </p:nvPr>
        </p:nvSpPr>
        <p:spPr/>
        <p:txBody>
          <a:bodyPr/>
          <a:lstStyle/>
          <a:p>
            <a:fld id="{1DAD2173-F02C-4A6F-93F8-C4A71B95944A}" type="slidenum">
              <a:rPr lang="el-GR" smtClean="0"/>
              <a:t>14</a:t>
            </a:fld>
            <a:endParaRPr lang="el-GR" dirty="0"/>
          </a:p>
        </p:txBody>
      </p:sp>
      <p:pic>
        <p:nvPicPr>
          <p:cNvPr id="6" name="Picture 5">
            <a:extLst>
              <a:ext uri="{FF2B5EF4-FFF2-40B4-BE49-F238E27FC236}">
                <a16:creationId xmlns:a16="http://schemas.microsoft.com/office/drawing/2014/main" id="{C9A3D160-83E1-AAC2-0352-51A0E54F8688}"/>
              </a:ext>
            </a:extLst>
          </p:cNvPr>
          <p:cNvPicPr>
            <a:picLocks noChangeAspect="1"/>
          </p:cNvPicPr>
          <p:nvPr/>
        </p:nvPicPr>
        <p:blipFill>
          <a:blip r:embed="rId3"/>
          <a:stretch>
            <a:fillRect/>
          </a:stretch>
        </p:blipFill>
        <p:spPr>
          <a:xfrm>
            <a:off x="5510511" y="2294974"/>
            <a:ext cx="4527969" cy="1571085"/>
          </a:xfrm>
          <a:prstGeom prst="rect">
            <a:avLst/>
          </a:prstGeom>
        </p:spPr>
      </p:pic>
      <p:sp>
        <p:nvSpPr>
          <p:cNvPr id="7" name="TextBox 6">
            <a:extLst>
              <a:ext uri="{FF2B5EF4-FFF2-40B4-BE49-F238E27FC236}">
                <a16:creationId xmlns:a16="http://schemas.microsoft.com/office/drawing/2014/main" id="{E739DE5E-985E-6C00-BF25-7C6127807145}"/>
              </a:ext>
            </a:extLst>
          </p:cNvPr>
          <p:cNvSpPr txBox="1"/>
          <p:nvPr/>
        </p:nvSpPr>
        <p:spPr>
          <a:xfrm>
            <a:off x="0" y="5796188"/>
            <a:ext cx="12192000" cy="600164"/>
          </a:xfrm>
          <a:prstGeom prst="rect">
            <a:avLst/>
          </a:prstGeom>
          <a:noFill/>
        </p:spPr>
        <p:txBody>
          <a:bodyPr wrap="square" rtlCol="0">
            <a:spAutoFit/>
          </a:bodyPr>
          <a:lstStyle/>
          <a:p>
            <a:r>
              <a:rPr lang="en-US" sz="1100" baseline="30000" dirty="0"/>
              <a:t>*</a:t>
            </a:r>
            <a:r>
              <a:rPr lang="en-US" sz="1100" dirty="0"/>
              <a:t>A TensorFlow Lite model is represented in a special efficient portable format known as </a:t>
            </a:r>
            <a:r>
              <a:rPr lang="en-US" sz="1100" dirty="0" err="1"/>
              <a:t>FlatBuffers</a:t>
            </a:r>
            <a:r>
              <a:rPr lang="en-US" sz="1100" dirty="0"/>
              <a:t> (identified by the .</a:t>
            </a:r>
            <a:r>
              <a:rPr lang="en-US" sz="1100" dirty="0" err="1"/>
              <a:t>tflite</a:t>
            </a:r>
            <a:r>
              <a:rPr lang="en-US" sz="1100" dirty="0"/>
              <a:t> file extension). This provides several advantages over TensorFlow's protocol buffer model format such as reduced size (small code footprint) and faster inference (data is directly accessed without an extra parsing/unpacking step) that enables TensorFlow Lite to execute efficiently on devices with limited compute and memory resources.</a:t>
            </a:r>
            <a:endParaRPr lang="el-GR" sz="1100" dirty="0"/>
          </a:p>
        </p:txBody>
      </p:sp>
      <p:sp>
        <p:nvSpPr>
          <p:cNvPr id="8" name="Content Placeholder 2">
            <a:extLst>
              <a:ext uri="{FF2B5EF4-FFF2-40B4-BE49-F238E27FC236}">
                <a16:creationId xmlns:a16="http://schemas.microsoft.com/office/drawing/2014/main" id="{A754838D-4852-3D3C-A9EB-E0356960BAEA}"/>
              </a:ext>
            </a:extLst>
          </p:cNvPr>
          <p:cNvSpPr txBox="1">
            <a:spLocks/>
          </p:cNvSpPr>
          <p:nvPr/>
        </p:nvSpPr>
        <p:spPr>
          <a:xfrm>
            <a:off x="1154083" y="3260786"/>
            <a:ext cx="10266392" cy="23174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Verdana" panose="020B060403050404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Verdana" panose="020B060403050404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Verdana" panose="020B060403050404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t>Additional modifications:</a:t>
            </a:r>
          </a:p>
          <a:p>
            <a:pPr marL="72000" indent="-252000">
              <a:buFont typeface="Wingdings" panose="05000000000000000000" pitchFamily="2" charset="2"/>
              <a:buChar char="q"/>
            </a:pPr>
            <a:r>
              <a:rPr lang="en-US" dirty="0"/>
              <a:t>Fixed code bugs that corrupted the inference procedure.</a:t>
            </a:r>
          </a:p>
          <a:p>
            <a:pPr marL="72000" indent="-252000">
              <a:buFont typeface="Wingdings" panose="05000000000000000000" pitchFamily="2" charset="2"/>
              <a:buChar char="q"/>
            </a:pPr>
            <a:r>
              <a:rPr lang="en-US" dirty="0"/>
              <a:t>Added additional monitoring information such as the minimum confidence value.</a:t>
            </a:r>
          </a:p>
          <a:p>
            <a:pPr marL="72000" indent="-252000">
              <a:buFont typeface="Wingdings" panose="05000000000000000000" pitchFamily="2" charset="2"/>
              <a:buChar char="q"/>
            </a:pPr>
            <a:r>
              <a:rPr lang="en-US" dirty="0"/>
              <a:t>Configured the inference procedure to run to smartphone’s </a:t>
            </a:r>
            <a:r>
              <a:rPr lang="en-US" dirty="0" err="1"/>
              <a:t>gpu</a:t>
            </a:r>
            <a:r>
              <a:rPr lang="en-US" dirty="0"/>
              <a:t>. (~42% improvement in inference time - dropped down to 80 </a:t>
            </a:r>
            <a:r>
              <a:rPr lang="en-US" dirty="0" err="1"/>
              <a:t>ms</a:t>
            </a:r>
            <a:r>
              <a:rPr lang="en-US" dirty="0"/>
              <a:t>).</a:t>
            </a:r>
          </a:p>
        </p:txBody>
      </p:sp>
    </p:spTree>
    <p:extLst>
      <p:ext uri="{BB962C8B-B14F-4D97-AF65-F5344CB8AC3E}">
        <p14:creationId xmlns:p14="http://schemas.microsoft.com/office/powerpoint/2010/main" val="476517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F6BA-4464-274F-21C3-724DF0F07903}"/>
              </a:ext>
            </a:extLst>
          </p:cNvPr>
          <p:cNvSpPr>
            <a:spLocks noGrp="1"/>
          </p:cNvSpPr>
          <p:nvPr>
            <p:ph type="title"/>
          </p:nvPr>
        </p:nvSpPr>
        <p:spPr/>
        <p:txBody>
          <a:bodyPr/>
          <a:lstStyle/>
          <a:p>
            <a:r>
              <a:rPr lang="en-US" dirty="0"/>
              <a:t>Let's Find Some Objects!</a:t>
            </a:r>
            <a:endParaRPr lang="el-GR" dirty="0"/>
          </a:p>
        </p:txBody>
      </p:sp>
      <p:sp>
        <p:nvSpPr>
          <p:cNvPr id="4" name="Slide Number Placeholder 3">
            <a:extLst>
              <a:ext uri="{FF2B5EF4-FFF2-40B4-BE49-F238E27FC236}">
                <a16:creationId xmlns:a16="http://schemas.microsoft.com/office/drawing/2014/main" id="{D6D43335-262A-B226-C575-D685F807FD95}"/>
              </a:ext>
            </a:extLst>
          </p:cNvPr>
          <p:cNvSpPr>
            <a:spLocks noGrp="1"/>
          </p:cNvSpPr>
          <p:nvPr>
            <p:ph type="sldNum" sz="quarter" idx="12"/>
          </p:nvPr>
        </p:nvSpPr>
        <p:spPr/>
        <p:txBody>
          <a:bodyPr/>
          <a:lstStyle/>
          <a:p>
            <a:fld id="{1DAD2173-F02C-4A6F-93F8-C4A71B95944A}" type="slidenum">
              <a:rPr lang="el-GR" smtClean="0"/>
              <a:t>15</a:t>
            </a:fld>
            <a:endParaRPr lang="el-GR" dirty="0"/>
          </a:p>
        </p:txBody>
      </p:sp>
      <p:grpSp>
        <p:nvGrpSpPr>
          <p:cNvPr id="12" name="Group 11">
            <a:extLst>
              <a:ext uri="{FF2B5EF4-FFF2-40B4-BE49-F238E27FC236}">
                <a16:creationId xmlns:a16="http://schemas.microsoft.com/office/drawing/2014/main" id="{44027B57-7E16-5145-A915-E22B6CC68F36}"/>
              </a:ext>
            </a:extLst>
          </p:cNvPr>
          <p:cNvGrpSpPr/>
          <p:nvPr/>
        </p:nvGrpSpPr>
        <p:grpSpPr>
          <a:xfrm>
            <a:off x="3784411" y="1857572"/>
            <a:ext cx="4684138" cy="4482000"/>
            <a:chOff x="3797653" y="1857572"/>
            <a:chExt cx="4684138" cy="4482000"/>
          </a:xfrm>
        </p:grpSpPr>
        <p:pic>
          <p:nvPicPr>
            <p:cNvPr id="9" name="Picture 8" descr="A picture containing letter&#10;&#10;Description automatically generated">
              <a:extLst>
                <a:ext uri="{FF2B5EF4-FFF2-40B4-BE49-F238E27FC236}">
                  <a16:creationId xmlns:a16="http://schemas.microsoft.com/office/drawing/2014/main" id="{6165F00F-DCDC-8334-4B11-48AAB853C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653" y="1857572"/>
              <a:ext cx="2016307" cy="4480683"/>
            </a:xfrm>
            <a:prstGeom prst="rect">
              <a:avLst/>
            </a:prstGeom>
            <a:ln>
              <a:solidFill>
                <a:schemeClr val="tx1"/>
              </a:solidFill>
            </a:ln>
          </p:spPr>
        </p:pic>
        <p:pic>
          <p:nvPicPr>
            <p:cNvPr id="11" name="Picture 10" descr="Text&#10;&#10;Description automatically generated with medium confidence">
              <a:extLst>
                <a:ext uri="{FF2B5EF4-FFF2-40B4-BE49-F238E27FC236}">
                  <a16:creationId xmlns:a16="http://schemas.microsoft.com/office/drawing/2014/main" id="{BA522B47-AE3E-C724-B849-BFC48D394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891" y="1857572"/>
              <a:ext cx="2016900" cy="4482000"/>
            </a:xfrm>
            <a:prstGeom prst="rect">
              <a:avLst/>
            </a:prstGeom>
            <a:ln>
              <a:solidFill>
                <a:schemeClr val="tx1"/>
              </a:solidFill>
            </a:ln>
          </p:spPr>
        </p:pic>
      </p:grpSp>
    </p:spTree>
    <p:extLst>
      <p:ext uri="{BB962C8B-B14F-4D97-AF65-F5344CB8AC3E}">
        <p14:creationId xmlns:p14="http://schemas.microsoft.com/office/powerpoint/2010/main" val="52826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F6BA-4464-274F-21C3-724DF0F07903}"/>
              </a:ext>
            </a:extLst>
          </p:cNvPr>
          <p:cNvSpPr>
            <a:spLocks noGrp="1"/>
          </p:cNvSpPr>
          <p:nvPr>
            <p:ph type="title"/>
          </p:nvPr>
        </p:nvSpPr>
        <p:spPr/>
        <p:txBody>
          <a:bodyPr/>
          <a:lstStyle/>
          <a:p>
            <a:r>
              <a:rPr lang="en-US" dirty="0"/>
              <a:t>Let's Find Some Objects!</a:t>
            </a:r>
            <a:endParaRPr lang="el-GR" dirty="0"/>
          </a:p>
        </p:txBody>
      </p:sp>
      <p:sp>
        <p:nvSpPr>
          <p:cNvPr id="4" name="Slide Number Placeholder 3">
            <a:extLst>
              <a:ext uri="{FF2B5EF4-FFF2-40B4-BE49-F238E27FC236}">
                <a16:creationId xmlns:a16="http://schemas.microsoft.com/office/drawing/2014/main" id="{D6D43335-262A-B226-C575-D685F807FD95}"/>
              </a:ext>
            </a:extLst>
          </p:cNvPr>
          <p:cNvSpPr>
            <a:spLocks noGrp="1"/>
          </p:cNvSpPr>
          <p:nvPr>
            <p:ph type="sldNum" sz="quarter" idx="12"/>
          </p:nvPr>
        </p:nvSpPr>
        <p:spPr/>
        <p:txBody>
          <a:bodyPr/>
          <a:lstStyle/>
          <a:p>
            <a:fld id="{1DAD2173-F02C-4A6F-93F8-C4A71B95944A}" type="slidenum">
              <a:rPr lang="el-GR" smtClean="0"/>
              <a:t>16</a:t>
            </a:fld>
            <a:endParaRPr lang="el-GR" dirty="0"/>
          </a:p>
        </p:txBody>
      </p:sp>
      <p:grpSp>
        <p:nvGrpSpPr>
          <p:cNvPr id="10" name="Group 9">
            <a:extLst>
              <a:ext uri="{FF2B5EF4-FFF2-40B4-BE49-F238E27FC236}">
                <a16:creationId xmlns:a16="http://schemas.microsoft.com/office/drawing/2014/main" id="{714DA306-0B48-9795-AC83-1E38BACDECC9}"/>
              </a:ext>
            </a:extLst>
          </p:cNvPr>
          <p:cNvGrpSpPr/>
          <p:nvPr/>
        </p:nvGrpSpPr>
        <p:grpSpPr>
          <a:xfrm>
            <a:off x="1757799" y="1994372"/>
            <a:ext cx="8676401" cy="4208401"/>
            <a:chOff x="805449" y="1887256"/>
            <a:chExt cx="8676401" cy="4208401"/>
          </a:xfrm>
        </p:grpSpPr>
        <p:pic>
          <p:nvPicPr>
            <p:cNvPr id="3" name="Εικόνα 5">
              <a:extLst>
                <a:ext uri="{FF2B5EF4-FFF2-40B4-BE49-F238E27FC236}">
                  <a16:creationId xmlns:a16="http://schemas.microsoft.com/office/drawing/2014/main" id="{95D4318B-F434-CC88-6405-C570C53AC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449" y="1887257"/>
              <a:ext cx="2367225" cy="4208400"/>
            </a:xfrm>
            <a:prstGeom prst="rect">
              <a:avLst/>
            </a:prstGeom>
            <a:ln>
              <a:solidFill>
                <a:schemeClr val="tx1"/>
              </a:solidFill>
            </a:ln>
          </p:spPr>
        </p:pic>
        <p:pic>
          <p:nvPicPr>
            <p:cNvPr id="8" name="Εικόνα 11">
              <a:extLst>
                <a:ext uri="{FF2B5EF4-FFF2-40B4-BE49-F238E27FC236}">
                  <a16:creationId xmlns:a16="http://schemas.microsoft.com/office/drawing/2014/main" id="{2FDB17E8-A9D5-0085-4B2A-08446E030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37" y="1887256"/>
              <a:ext cx="2367225" cy="4208400"/>
            </a:xfrm>
            <a:prstGeom prst="rect">
              <a:avLst/>
            </a:prstGeom>
            <a:ln>
              <a:solidFill>
                <a:schemeClr val="tx1"/>
              </a:solidFill>
            </a:ln>
          </p:spPr>
        </p:pic>
        <p:pic>
          <p:nvPicPr>
            <p:cNvPr id="9" name="Εικόνα 5">
              <a:extLst>
                <a:ext uri="{FF2B5EF4-FFF2-40B4-BE49-F238E27FC236}">
                  <a16:creationId xmlns:a16="http://schemas.microsoft.com/office/drawing/2014/main" id="{4ED85BE4-B8A7-4ADA-3F58-740F6611F7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625" y="1887256"/>
              <a:ext cx="2367225" cy="4208400"/>
            </a:xfrm>
            <a:prstGeom prst="rect">
              <a:avLst/>
            </a:prstGeom>
            <a:ln>
              <a:solidFill>
                <a:schemeClr val="tx1"/>
              </a:solidFill>
            </a:ln>
          </p:spPr>
        </p:pic>
      </p:grpSp>
    </p:spTree>
    <p:extLst>
      <p:ext uri="{BB962C8B-B14F-4D97-AF65-F5344CB8AC3E}">
        <p14:creationId xmlns:p14="http://schemas.microsoft.com/office/powerpoint/2010/main" val="11951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F6BA-4464-274F-21C3-724DF0F07903}"/>
              </a:ext>
            </a:extLst>
          </p:cNvPr>
          <p:cNvSpPr>
            <a:spLocks noGrp="1"/>
          </p:cNvSpPr>
          <p:nvPr>
            <p:ph type="title"/>
          </p:nvPr>
        </p:nvSpPr>
        <p:spPr/>
        <p:txBody>
          <a:bodyPr/>
          <a:lstStyle/>
          <a:p>
            <a:r>
              <a:rPr lang="en-US" dirty="0"/>
              <a:t>Let's Find Some Objects!</a:t>
            </a:r>
            <a:endParaRPr lang="el-GR" dirty="0"/>
          </a:p>
        </p:txBody>
      </p:sp>
      <p:sp>
        <p:nvSpPr>
          <p:cNvPr id="4" name="Slide Number Placeholder 3">
            <a:extLst>
              <a:ext uri="{FF2B5EF4-FFF2-40B4-BE49-F238E27FC236}">
                <a16:creationId xmlns:a16="http://schemas.microsoft.com/office/drawing/2014/main" id="{D6D43335-262A-B226-C575-D685F807FD95}"/>
              </a:ext>
            </a:extLst>
          </p:cNvPr>
          <p:cNvSpPr>
            <a:spLocks noGrp="1"/>
          </p:cNvSpPr>
          <p:nvPr>
            <p:ph type="sldNum" sz="quarter" idx="12"/>
          </p:nvPr>
        </p:nvSpPr>
        <p:spPr/>
        <p:txBody>
          <a:bodyPr/>
          <a:lstStyle/>
          <a:p>
            <a:fld id="{1DAD2173-F02C-4A6F-93F8-C4A71B95944A}" type="slidenum">
              <a:rPr lang="el-GR" smtClean="0"/>
              <a:t>17</a:t>
            </a:fld>
            <a:endParaRPr lang="el-GR" dirty="0"/>
          </a:p>
        </p:txBody>
      </p:sp>
      <p:grpSp>
        <p:nvGrpSpPr>
          <p:cNvPr id="12" name="Group 11">
            <a:extLst>
              <a:ext uri="{FF2B5EF4-FFF2-40B4-BE49-F238E27FC236}">
                <a16:creationId xmlns:a16="http://schemas.microsoft.com/office/drawing/2014/main" id="{BF91CF33-C08E-B513-3B55-8C9DD22E671D}"/>
              </a:ext>
            </a:extLst>
          </p:cNvPr>
          <p:cNvGrpSpPr/>
          <p:nvPr/>
        </p:nvGrpSpPr>
        <p:grpSpPr>
          <a:xfrm>
            <a:off x="254027" y="2125831"/>
            <a:ext cx="11744906" cy="3609977"/>
            <a:chOff x="330390" y="2285222"/>
            <a:chExt cx="11744906" cy="3609977"/>
          </a:xfrm>
        </p:grpSpPr>
        <p:pic>
          <p:nvPicPr>
            <p:cNvPr id="5" name="Εικόνα 7">
              <a:extLst>
                <a:ext uri="{FF2B5EF4-FFF2-40B4-BE49-F238E27FC236}">
                  <a16:creationId xmlns:a16="http://schemas.microsoft.com/office/drawing/2014/main" id="{B08B1BE7-94B4-C14A-F082-A9E7CBEEF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834" y="2293582"/>
              <a:ext cx="2025910" cy="3601617"/>
            </a:xfrm>
            <a:prstGeom prst="rect">
              <a:avLst/>
            </a:prstGeom>
            <a:ln>
              <a:solidFill>
                <a:schemeClr val="tx1"/>
              </a:solidFill>
            </a:ln>
          </p:spPr>
        </p:pic>
        <p:pic>
          <p:nvPicPr>
            <p:cNvPr id="6" name="Εικόνα 10">
              <a:extLst>
                <a:ext uri="{FF2B5EF4-FFF2-40B4-BE49-F238E27FC236}">
                  <a16:creationId xmlns:a16="http://schemas.microsoft.com/office/drawing/2014/main" id="{795DA1C7-13AD-C5B2-CD66-78A0622F0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9888" y="2293582"/>
              <a:ext cx="2025910" cy="3601617"/>
            </a:xfrm>
            <a:prstGeom prst="rect">
              <a:avLst/>
            </a:prstGeom>
            <a:ln>
              <a:solidFill>
                <a:schemeClr val="tx1"/>
              </a:solidFill>
            </a:ln>
          </p:spPr>
        </p:pic>
        <p:pic>
          <p:nvPicPr>
            <p:cNvPr id="7" name="Εικόνα 12">
              <a:extLst>
                <a:ext uri="{FF2B5EF4-FFF2-40B4-BE49-F238E27FC236}">
                  <a16:creationId xmlns:a16="http://schemas.microsoft.com/office/drawing/2014/main" id="{57F942CB-A4F0-8C48-6881-DED50892AF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2942" y="2293582"/>
              <a:ext cx="2025910" cy="3601617"/>
            </a:xfrm>
            <a:prstGeom prst="rect">
              <a:avLst/>
            </a:prstGeom>
            <a:ln>
              <a:solidFill>
                <a:schemeClr val="tx1"/>
              </a:solidFill>
            </a:ln>
          </p:spPr>
        </p:pic>
        <p:pic>
          <p:nvPicPr>
            <p:cNvPr id="10" name="Εικόνα 5">
              <a:extLst>
                <a:ext uri="{FF2B5EF4-FFF2-40B4-BE49-F238E27FC236}">
                  <a16:creationId xmlns:a16="http://schemas.microsoft.com/office/drawing/2014/main" id="{470ABD98-8B88-A3E9-FFA6-925464B21E95}"/>
                </a:ext>
              </a:extLst>
            </p:cNvPr>
            <p:cNvPicPr>
              <a:picLocks noChangeAspect="1"/>
            </p:cNvPicPr>
            <p:nvPr/>
          </p:nvPicPr>
          <p:blipFill>
            <a:blip r:embed="rId6"/>
            <a:stretch>
              <a:fillRect/>
            </a:stretch>
          </p:blipFill>
          <p:spPr>
            <a:xfrm>
              <a:off x="10055996" y="2285222"/>
              <a:ext cx="2019300" cy="3609975"/>
            </a:xfrm>
            <a:prstGeom prst="rect">
              <a:avLst/>
            </a:prstGeom>
            <a:ln>
              <a:solidFill>
                <a:schemeClr val="tx1"/>
              </a:solidFill>
            </a:ln>
          </p:spPr>
        </p:pic>
        <p:pic>
          <p:nvPicPr>
            <p:cNvPr id="11" name="Εικόνα 8">
              <a:extLst>
                <a:ext uri="{FF2B5EF4-FFF2-40B4-BE49-F238E27FC236}">
                  <a16:creationId xmlns:a16="http://schemas.microsoft.com/office/drawing/2014/main" id="{9A646258-9BEE-AB82-78DF-3012BCE148B4}"/>
                </a:ext>
              </a:extLst>
            </p:cNvPr>
            <p:cNvPicPr>
              <a:picLocks noChangeAspect="1"/>
            </p:cNvPicPr>
            <p:nvPr/>
          </p:nvPicPr>
          <p:blipFill>
            <a:blip r:embed="rId7"/>
            <a:stretch>
              <a:fillRect/>
            </a:stretch>
          </p:blipFill>
          <p:spPr>
            <a:xfrm>
              <a:off x="330390" y="2285223"/>
              <a:ext cx="2019300" cy="3609975"/>
            </a:xfrm>
            <a:prstGeom prst="rect">
              <a:avLst/>
            </a:prstGeom>
            <a:ln>
              <a:solidFill>
                <a:schemeClr val="tx1"/>
              </a:solidFill>
            </a:ln>
          </p:spPr>
        </p:pic>
      </p:grpSp>
    </p:spTree>
    <p:extLst>
      <p:ext uri="{BB962C8B-B14F-4D97-AF65-F5344CB8AC3E}">
        <p14:creationId xmlns:p14="http://schemas.microsoft.com/office/powerpoint/2010/main" val="420047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F6BA-4464-274F-21C3-724DF0F07903}"/>
              </a:ext>
            </a:extLst>
          </p:cNvPr>
          <p:cNvSpPr>
            <a:spLocks noGrp="1"/>
          </p:cNvSpPr>
          <p:nvPr>
            <p:ph type="title"/>
          </p:nvPr>
        </p:nvSpPr>
        <p:spPr/>
        <p:txBody>
          <a:bodyPr/>
          <a:lstStyle/>
          <a:p>
            <a:r>
              <a:rPr lang="en-US"/>
              <a:t>Demo Time!</a:t>
            </a:r>
            <a:endParaRPr lang="el-GR" dirty="0"/>
          </a:p>
        </p:txBody>
      </p:sp>
      <p:sp>
        <p:nvSpPr>
          <p:cNvPr id="4" name="Slide Number Placeholder 3">
            <a:extLst>
              <a:ext uri="{FF2B5EF4-FFF2-40B4-BE49-F238E27FC236}">
                <a16:creationId xmlns:a16="http://schemas.microsoft.com/office/drawing/2014/main" id="{D6D43335-262A-B226-C575-D685F807FD95}"/>
              </a:ext>
            </a:extLst>
          </p:cNvPr>
          <p:cNvSpPr>
            <a:spLocks noGrp="1"/>
          </p:cNvSpPr>
          <p:nvPr>
            <p:ph type="sldNum" sz="quarter" idx="12"/>
          </p:nvPr>
        </p:nvSpPr>
        <p:spPr/>
        <p:txBody>
          <a:bodyPr/>
          <a:lstStyle/>
          <a:p>
            <a:fld id="{1DAD2173-F02C-4A6F-93F8-C4A71B95944A}" type="slidenum">
              <a:rPr lang="el-GR" smtClean="0"/>
              <a:t>18</a:t>
            </a:fld>
            <a:endParaRPr lang="el-GR" dirty="0"/>
          </a:p>
        </p:txBody>
      </p:sp>
      <p:pic>
        <p:nvPicPr>
          <p:cNvPr id="1026" name="Picture 2" descr="DEMO TIME!">
            <a:extLst>
              <a:ext uri="{FF2B5EF4-FFF2-40B4-BE49-F238E27FC236}">
                <a16:creationId xmlns:a16="http://schemas.microsoft.com/office/drawing/2014/main" id="{5E29574B-1D72-61D6-67C6-E25A04962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00" y="1883657"/>
            <a:ext cx="5730757" cy="4298068"/>
          </a:xfrm>
          <a:prstGeom prst="rect">
            <a:avLst/>
          </a:prstGeom>
          <a:noFill/>
          <a:extLst>
            <a:ext uri="{909E8E84-426E-40DD-AFC4-6F175D3DCCD1}">
              <a14:hiddenFill xmlns:a14="http://schemas.microsoft.com/office/drawing/2010/main">
                <a:solidFill>
                  <a:srgbClr val="FFFFFF"/>
                </a:solidFill>
              </a14:hiddenFill>
            </a:ext>
          </a:extLst>
        </p:spPr>
      </p:pic>
      <p:pic>
        <p:nvPicPr>
          <p:cNvPr id="3" name="Object Detection App Demo">
            <a:hlinkClick r:id="" action="ppaction://media"/>
            <a:extLst>
              <a:ext uri="{FF2B5EF4-FFF2-40B4-BE49-F238E27FC236}">
                <a16:creationId xmlns:a16="http://schemas.microsoft.com/office/drawing/2014/main" id="{B407EFCE-E55D-AB08-9647-2691C72D0DB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730382" y="138808"/>
            <a:ext cx="2762536" cy="6138969"/>
          </a:xfrm>
          <a:prstGeom prst="rect">
            <a:avLst/>
          </a:prstGeom>
        </p:spPr>
      </p:pic>
    </p:spTree>
    <p:extLst>
      <p:ext uri="{BB962C8B-B14F-4D97-AF65-F5344CB8AC3E}">
        <p14:creationId xmlns:p14="http://schemas.microsoft.com/office/powerpoint/2010/main" val="2634971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F2C7-ED2B-D5DB-40A9-AD0166707C4C}"/>
              </a:ext>
            </a:extLst>
          </p:cNvPr>
          <p:cNvSpPr>
            <a:spLocks noGrp="1"/>
          </p:cNvSpPr>
          <p:nvPr>
            <p:ph type="title"/>
          </p:nvPr>
        </p:nvSpPr>
        <p:spPr/>
        <p:txBody>
          <a:bodyPr/>
          <a:lstStyle/>
          <a:p>
            <a:r>
              <a:rPr lang="en-US" dirty="0"/>
              <a:t>Thank you!</a:t>
            </a:r>
            <a:endParaRPr lang="el-GR" dirty="0"/>
          </a:p>
        </p:txBody>
      </p:sp>
      <p:pic>
        <p:nvPicPr>
          <p:cNvPr id="1034" name="Picture 10" descr="Any Questions&quot; Images – Browse 344 Stock Photos, Vectors, and Video | Adobe  Stock">
            <a:extLst>
              <a:ext uri="{FF2B5EF4-FFF2-40B4-BE49-F238E27FC236}">
                <a16:creationId xmlns:a16="http://schemas.microsoft.com/office/drawing/2014/main" id="{C62F018A-76A9-5925-A057-0547AD5FC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8463"/>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DE4323D-CB1A-7A11-4D8E-3677B2D8545C}"/>
              </a:ext>
            </a:extLst>
          </p:cNvPr>
          <p:cNvSpPr>
            <a:spLocks noGrp="1"/>
          </p:cNvSpPr>
          <p:nvPr>
            <p:ph type="sldNum" sz="quarter" idx="12"/>
          </p:nvPr>
        </p:nvSpPr>
        <p:spPr/>
        <p:txBody>
          <a:bodyPr/>
          <a:lstStyle/>
          <a:p>
            <a:fld id="{1DAD2173-F02C-4A6F-93F8-C4A71B95944A}" type="slidenum">
              <a:rPr lang="el-GR" smtClean="0"/>
              <a:t>19</a:t>
            </a:fld>
            <a:endParaRPr lang="el-GR" dirty="0"/>
          </a:p>
        </p:txBody>
      </p:sp>
    </p:spTree>
    <p:extLst>
      <p:ext uri="{BB962C8B-B14F-4D97-AF65-F5344CB8AC3E}">
        <p14:creationId xmlns:p14="http://schemas.microsoft.com/office/powerpoint/2010/main" val="2352463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68B3-F851-7CC1-6E13-7CDFA7D8E260}"/>
              </a:ext>
            </a:extLst>
          </p:cNvPr>
          <p:cNvSpPr>
            <a:spLocks noGrp="1"/>
          </p:cNvSpPr>
          <p:nvPr>
            <p:ph type="title"/>
          </p:nvPr>
        </p:nvSpPr>
        <p:spPr>
          <a:xfrm>
            <a:off x="1097280" y="286603"/>
            <a:ext cx="10058400" cy="1450757"/>
          </a:xfrm>
        </p:spPr>
        <p:txBody>
          <a:bodyPr>
            <a:normAutofit/>
          </a:bodyPr>
          <a:lstStyle/>
          <a:p>
            <a:r>
              <a:rPr lang="en-US" dirty="0"/>
              <a:t>What is Object Detection?</a:t>
            </a:r>
            <a:endParaRPr lang="el-GR" dirty="0"/>
          </a:p>
        </p:txBody>
      </p:sp>
      <p:sp>
        <p:nvSpPr>
          <p:cNvPr id="3" name="Content Placeholder 2">
            <a:extLst>
              <a:ext uri="{FF2B5EF4-FFF2-40B4-BE49-F238E27FC236}">
                <a16:creationId xmlns:a16="http://schemas.microsoft.com/office/drawing/2014/main" id="{471228F1-5BAA-A5CD-5145-858BD99C3CD7}"/>
              </a:ext>
            </a:extLst>
          </p:cNvPr>
          <p:cNvSpPr>
            <a:spLocks noGrp="1"/>
          </p:cNvSpPr>
          <p:nvPr>
            <p:ph idx="1"/>
          </p:nvPr>
        </p:nvSpPr>
        <p:spPr>
          <a:xfrm>
            <a:off x="675619" y="2067031"/>
            <a:ext cx="6454987" cy="1583266"/>
          </a:xfrm>
          <a:ln>
            <a:solidFill>
              <a:schemeClr val="tx1"/>
            </a:solidFill>
          </a:ln>
        </p:spPr>
        <p:txBody>
          <a:bodyPr>
            <a:normAutofit/>
          </a:bodyPr>
          <a:lstStyle/>
          <a:p>
            <a:pPr algn="ctr">
              <a:spcBef>
                <a:spcPts val="0"/>
              </a:spcBef>
              <a:spcAft>
                <a:spcPts val="0"/>
              </a:spcAft>
            </a:pPr>
            <a:r>
              <a:rPr lang="en-US" dirty="0"/>
              <a:t>Object detection is the machine learning task of identifying the presence and location of multiple classes of objects within an image. An object detection model is trained on a dataset that contains a set of known objects.</a:t>
            </a:r>
          </a:p>
        </p:txBody>
      </p:sp>
      <p:sp>
        <p:nvSpPr>
          <p:cNvPr id="4" name="Slide Number Placeholder 3">
            <a:extLst>
              <a:ext uri="{FF2B5EF4-FFF2-40B4-BE49-F238E27FC236}">
                <a16:creationId xmlns:a16="http://schemas.microsoft.com/office/drawing/2014/main" id="{4C6A0020-7613-CFA6-8D2A-4503AD72CC05}"/>
              </a:ext>
            </a:extLst>
          </p:cNvPr>
          <p:cNvSpPr>
            <a:spLocks noGrp="1"/>
          </p:cNvSpPr>
          <p:nvPr>
            <p:ph type="sldNum" sz="quarter" idx="12"/>
          </p:nvPr>
        </p:nvSpPr>
        <p:spPr>
          <a:xfrm>
            <a:off x="9900458" y="6459785"/>
            <a:ext cx="1312025" cy="365125"/>
          </a:xfrm>
        </p:spPr>
        <p:txBody>
          <a:bodyPr>
            <a:normAutofit/>
          </a:bodyPr>
          <a:lstStyle/>
          <a:p>
            <a:pPr>
              <a:spcAft>
                <a:spcPts val="600"/>
              </a:spcAft>
            </a:pPr>
            <a:fld id="{1DAD2173-F02C-4A6F-93F8-C4A71B95944A}" type="slidenum">
              <a:rPr lang="el-GR" smtClean="0"/>
              <a:pPr>
                <a:spcAft>
                  <a:spcPts val="600"/>
                </a:spcAft>
              </a:pPr>
              <a:t>2</a:t>
            </a:fld>
            <a:endParaRPr lang="el-GR" dirty="0"/>
          </a:p>
        </p:txBody>
      </p:sp>
      <p:sp>
        <p:nvSpPr>
          <p:cNvPr id="5" name="AutoShape 2" descr="YOLOv6: next generation object detection - review and comparison">
            <a:extLst>
              <a:ext uri="{FF2B5EF4-FFF2-40B4-BE49-F238E27FC236}">
                <a16:creationId xmlns:a16="http://schemas.microsoft.com/office/drawing/2014/main" id="{2C86B54B-E1E8-7371-C1C0-D7454426E7C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dirty="0"/>
          </a:p>
        </p:txBody>
      </p:sp>
      <p:pic>
        <p:nvPicPr>
          <p:cNvPr id="8" name="Picture 7">
            <a:extLst>
              <a:ext uri="{FF2B5EF4-FFF2-40B4-BE49-F238E27FC236}">
                <a16:creationId xmlns:a16="http://schemas.microsoft.com/office/drawing/2014/main" id="{AFA261C6-AC36-B2EC-2F2B-BB7D03517CA1}"/>
              </a:ext>
            </a:extLst>
          </p:cNvPr>
          <p:cNvPicPr>
            <a:picLocks noChangeAspect="1"/>
          </p:cNvPicPr>
          <p:nvPr/>
        </p:nvPicPr>
        <p:blipFill>
          <a:blip r:embed="rId3"/>
          <a:stretch>
            <a:fillRect/>
          </a:stretch>
        </p:blipFill>
        <p:spPr>
          <a:xfrm>
            <a:off x="7267414" y="2067031"/>
            <a:ext cx="4248967" cy="2855384"/>
          </a:xfrm>
          <a:prstGeom prst="rect">
            <a:avLst/>
          </a:prstGeom>
        </p:spPr>
      </p:pic>
    </p:spTree>
    <p:extLst>
      <p:ext uri="{BB962C8B-B14F-4D97-AF65-F5344CB8AC3E}">
        <p14:creationId xmlns:p14="http://schemas.microsoft.com/office/powerpoint/2010/main" val="3533317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4DF5-EFA0-ED7A-3382-46477DCE67C0}"/>
              </a:ext>
            </a:extLst>
          </p:cNvPr>
          <p:cNvSpPr>
            <a:spLocks noGrp="1"/>
          </p:cNvSpPr>
          <p:nvPr>
            <p:ph type="title"/>
          </p:nvPr>
        </p:nvSpPr>
        <p:spPr/>
        <p:txBody>
          <a:bodyPr/>
          <a:lstStyle/>
          <a:p>
            <a:r>
              <a:rPr lang="en-US" dirty="0"/>
              <a:t>More On Transfer Learning</a:t>
            </a:r>
            <a:endParaRPr lang="el-GR" dirty="0"/>
          </a:p>
        </p:txBody>
      </p:sp>
      <p:sp>
        <p:nvSpPr>
          <p:cNvPr id="4" name="Slide Number Placeholder 3">
            <a:extLst>
              <a:ext uri="{FF2B5EF4-FFF2-40B4-BE49-F238E27FC236}">
                <a16:creationId xmlns:a16="http://schemas.microsoft.com/office/drawing/2014/main" id="{6CA852E2-0136-8BFA-2028-6DB915FF8E15}"/>
              </a:ext>
            </a:extLst>
          </p:cNvPr>
          <p:cNvSpPr>
            <a:spLocks noGrp="1"/>
          </p:cNvSpPr>
          <p:nvPr>
            <p:ph type="sldNum" sz="quarter" idx="12"/>
          </p:nvPr>
        </p:nvSpPr>
        <p:spPr/>
        <p:txBody>
          <a:bodyPr/>
          <a:lstStyle/>
          <a:p>
            <a:fld id="{1DAD2173-F02C-4A6F-93F8-C4A71B95944A}" type="slidenum">
              <a:rPr lang="el-GR" smtClean="0"/>
              <a:t>20</a:t>
            </a:fld>
            <a:endParaRPr lang="el-GR" dirty="0"/>
          </a:p>
        </p:txBody>
      </p:sp>
      <p:pic>
        <p:nvPicPr>
          <p:cNvPr id="2050" name="Picture 2" descr="Multiple Object detection : YoLo like approach">
            <a:extLst>
              <a:ext uri="{FF2B5EF4-FFF2-40B4-BE49-F238E27FC236}">
                <a16:creationId xmlns:a16="http://schemas.microsoft.com/office/drawing/2014/main" id="{28732D49-B3F1-FD5C-6B27-22472A15E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905" y="1774359"/>
            <a:ext cx="8879457" cy="4428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02C8F6-8A21-F3A6-9B7C-35046CFF58A0}"/>
              </a:ext>
            </a:extLst>
          </p:cNvPr>
          <p:cNvSpPr txBox="1"/>
          <p:nvPr/>
        </p:nvSpPr>
        <p:spPr>
          <a:xfrm>
            <a:off x="326638" y="2834399"/>
            <a:ext cx="2985905" cy="2308324"/>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We cut-off the classification head and keep the model up to the last convolutional feature maps. The head of the model is defined depending on the problem of interest.</a:t>
            </a:r>
            <a:endParaRPr lang="el-GR"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8644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E6EC-FAED-E0DD-30EF-54656F8029EB}"/>
              </a:ext>
            </a:extLst>
          </p:cNvPr>
          <p:cNvSpPr>
            <a:spLocks noGrp="1"/>
          </p:cNvSpPr>
          <p:nvPr>
            <p:ph type="title"/>
          </p:nvPr>
        </p:nvSpPr>
        <p:spPr/>
        <p:txBody>
          <a:bodyPr/>
          <a:lstStyle/>
          <a:p>
            <a:r>
              <a:rPr lang="en-US" dirty="0"/>
              <a:t>What is Transfer Learning?</a:t>
            </a:r>
            <a:endParaRPr lang="el-GR" dirty="0"/>
          </a:p>
        </p:txBody>
      </p:sp>
      <p:sp>
        <p:nvSpPr>
          <p:cNvPr id="3" name="Content Placeholder 2">
            <a:extLst>
              <a:ext uri="{FF2B5EF4-FFF2-40B4-BE49-F238E27FC236}">
                <a16:creationId xmlns:a16="http://schemas.microsoft.com/office/drawing/2014/main" id="{FC938399-42DC-5A86-8D72-E8FCA1130A65}"/>
              </a:ext>
            </a:extLst>
          </p:cNvPr>
          <p:cNvSpPr>
            <a:spLocks noGrp="1"/>
          </p:cNvSpPr>
          <p:nvPr>
            <p:ph idx="1"/>
          </p:nvPr>
        </p:nvSpPr>
        <p:spPr>
          <a:xfrm>
            <a:off x="1097280" y="1845732"/>
            <a:ext cx="10058400" cy="4503309"/>
          </a:xfrm>
        </p:spPr>
        <p:txBody>
          <a:bodyPr>
            <a:normAutofit/>
          </a:bodyPr>
          <a:lstStyle/>
          <a:p>
            <a:r>
              <a:rPr lang="en-US" dirty="0"/>
              <a:t>Transfer learning is the application of knowledge gained from completing one task to help solve a different.</a:t>
            </a:r>
          </a:p>
          <a:p>
            <a:r>
              <a:rPr lang="en-US" dirty="0"/>
              <a:t>	Reuses a model that was developed for a task, as the starting point for 	a model on a second task (pre-trained model*).</a:t>
            </a:r>
          </a:p>
          <a:p>
            <a:pPr marL="0" indent="0">
              <a:buNone/>
            </a:pPr>
            <a:r>
              <a:rPr lang="en-US" dirty="0"/>
              <a:t>	Instead of starting the learning process from scratch, it starts from 	patterns that have been learned when solving a different problem.</a:t>
            </a:r>
          </a:p>
          <a:p>
            <a:endParaRPr lang="en-US" dirty="0"/>
          </a:p>
          <a:p>
            <a:pPr marL="0" indent="0">
              <a:buNone/>
            </a:pPr>
            <a:endParaRPr lang="en-US" dirty="0"/>
          </a:p>
          <a:p>
            <a:pPr marL="0" indent="0">
              <a:buNone/>
            </a:pPr>
            <a:endParaRPr lang="en-US" dirty="0"/>
          </a:p>
          <a:p>
            <a:r>
              <a:rPr lang="en-US" sz="1600" baseline="30000" dirty="0"/>
              <a:t>*</a:t>
            </a:r>
            <a:r>
              <a:rPr lang="en-US" sz="1600" dirty="0"/>
              <a:t>A pre-trained model is a model that was trained on a large benchmark dataset to solve a problem like the one that we want to solve</a:t>
            </a:r>
            <a:r>
              <a:rPr lang="en-US" sz="1800" dirty="0"/>
              <a:t>.</a:t>
            </a:r>
          </a:p>
        </p:txBody>
      </p:sp>
      <p:sp>
        <p:nvSpPr>
          <p:cNvPr id="4" name="Slide Number Placeholder 3">
            <a:extLst>
              <a:ext uri="{FF2B5EF4-FFF2-40B4-BE49-F238E27FC236}">
                <a16:creationId xmlns:a16="http://schemas.microsoft.com/office/drawing/2014/main" id="{53FF0C2D-D641-F933-546F-3D022EE7E579}"/>
              </a:ext>
            </a:extLst>
          </p:cNvPr>
          <p:cNvSpPr>
            <a:spLocks noGrp="1"/>
          </p:cNvSpPr>
          <p:nvPr>
            <p:ph type="sldNum" sz="quarter" idx="12"/>
          </p:nvPr>
        </p:nvSpPr>
        <p:spPr/>
        <p:txBody>
          <a:bodyPr/>
          <a:lstStyle/>
          <a:p>
            <a:fld id="{1DAD2173-F02C-4A6F-93F8-C4A71B95944A}" type="slidenum">
              <a:rPr lang="el-GR" smtClean="0"/>
              <a:t>3</a:t>
            </a:fld>
            <a:endParaRPr lang="el-GR" dirty="0"/>
          </a:p>
        </p:txBody>
      </p:sp>
      <p:sp>
        <p:nvSpPr>
          <p:cNvPr id="6" name="Arrow: Right 5">
            <a:extLst>
              <a:ext uri="{FF2B5EF4-FFF2-40B4-BE49-F238E27FC236}">
                <a16:creationId xmlns:a16="http://schemas.microsoft.com/office/drawing/2014/main" id="{F0021AF6-D846-0086-7A5A-3CEA581ECAFA}"/>
              </a:ext>
            </a:extLst>
          </p:cNvPr>
          <p:cNvSpPr/>
          <p:nvPr/>
        </p:nvSpPr>
        <p:spPr>
          <a:xfrm>
            <a:off x="1316964" y="3487969"/>
            <a:ext cx="560717" cy="237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9" name="Arrow: Right 8">
            <a:extLst>
              <a:ext uri="{FF2B5EF4-FFF2-40B4-BE49-F238E27FC236}">
                <a16:creationId xmlns:a16="http://schemas.microsoft.com/office/drawing/2014/main" id="{AC754D3F-71A9-F50D-3CA9-89973B7A4E44}"/>
              </a:ext>
            </a:extLst>
          </p:cNvPr>
          <p:cNvSpPr/>
          <p:nvPr/>
        </p:nvSpPr>
        <p:spPr>
          <a:xfrm>
            <a:off x="1314087" y="2754723"/>
            <a:ext cx="560717" cy="237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Tree>
    <p:extLst>
      <p:ext uri="{BB962C8B-B14F-4D97-AF65-F5344CB8AC3E}">
        <p14:creationId xmlns:p14="http://schemas.microsoft.com/office/powerpoint/2010/main" val="4202290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F94BA-E2B6-9EC2-A8DF-95673DE715C8}"/>
              </a:ext>
            </a:extLst>
          </p:cNvPr>
          <p:cNvSpPr>
            <a:spLocks noGrp="1"/>
          </p:cNvSpPr>
          <p:nvPr>
            <p:ph type="title"/>
          </p:nvPr>
        </p:nvSpPr>
        <p:spPr/>
        <p:txBody>
          <a:bodyPr/>
          <a:lstStyle/>
          <a:p>
            <a:r>
              <a:rPr lang="en-US" dirty="0"/>
              <a:t>Main Steps</a:t>
            </a:r>
            <a:endParaRPr lang="el-GR" dirty="0"/>
          </a:p>
        </p:txBody>
      </p:sp>
      <p:grpSp>
        <p:nvGrpSpPr>
          <p:cNvPr id="88" name="Group 87">
            <a:extLst>
              <a:ext uri="{FF2B5EF4-FFF2-40B4-BE49-F238E27FC236}">
                <a16:creationId xmlns:a16="http://schemas.microsoft.com/office/drawing/2014/main" id="{812C9EE9-F70B-AA08-05F0-4CFE18E823AA}"/>
              </a:ext>
            </a:extLst>
          </p:cNvPr>
          <p:cNvGrpSpPr/>
          <p:nvPr/>
        </p:nvGrpSpPr>
        <p:grpSpPr>
          <a:xfrm>
            <a:off x="421250" y="2965956"/>
            <a:ext cx="1050879" cy="926087"/>
            <a:chOff x="3881" y="1883329"/>
            <a:chExt cx="1050879" cy="926087"/>
          </a:xfrm>
        </p:grpSpPr>
        <p:sp>
          <p:nvSpPr>
            <p:cNvPr id="131" name="Rectangle: Rounded Corners 130">
              <a:extLst>
                <a:ext uri="{FF2B5EF4-FFF2-40B4-BE49-F238E27FC236}">
                  <a16:creationId xmlns:a16="http://schemas.microsoft.com/office/drawing/2014/main" id="{D3383062-F880-2BB2-A44E-44543165CF59}"/>
                </a:ext>
              </a:extLst>
            </p:cNvPr>
            <p:cNvSpPr/>
            <p:nvPr/>
          </p:nvSpPr>
          <p:spPr>
            <a:xfrm>
              <a:off x="3881" y="1883329"/>
              <a:ext cx="1050879" cy="9260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2" name="Rectangle: Rounded Corners 4">
              <a:extLst>
                <a:ext uri="{FF2B5EF4-FFF2-40B4-BE49-F238E27FC236}">
                  <a16:creationId xmlns:a16="http://schemas.microsoft.com/office/drawing/2014/main" id="{4F29E581-2DB2-DF4F-95BA-50F77D8743D1}"/>
                </a:ext>
              </a:extLst>
            </p:cNvPr>
            <p:cNvSpPr txBox="1"/>
            <p:nvPr/>
          </p:nvSpPr>
          <p:spPr>
            <a:xfrm>
              <a:off x="31005" y="1910453"/>
              <a:ext cx="996631" cy="871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dirty="0"/>
                <a:t>Environmental Setup</a:t>
              </a:r>
              <a:endParaRPr lang="el-GR" sz="1200" kern="1200" dirty="0"/>
            </a:p>
          </p:txBody>
        </p:sp>
      </p:grpSp>
      <p:grpSp>
        <p:nvGrpSpPr>
          <p:cNvPr id="89" name="Group 88">
            <a:extLst>
              <a:ext uri="{FF2B5EF4-FFF2-40B4-BE49-F238E27FC236}">
                <a16:creationId xmlns:a16="http://schemas.microsoft.com/office/drawing/2014/main" id="{0A47B079-3C59-7492-1859-7471DFC9F7CB}"/>
              </a:ext>
            </a:extLst>
          </p:cNvPr>
          <p:cNvGrpSpPr/>
          <p:nvPr/>
        </p:nvGrpSpPr>
        <p:grpSpPr>
          <a:xfrm>
            <a:off x="1577218" y="3298691"/>
            <a:ext cx="222786" cy="260618"/>
            <a:chOff x="1159849" y="2216064"/>
            <a:chExt cx="222786" cy="260618"/>
          </a:xfrm>
        </p:grpSpPr>
        <p:sp>
          <p:nvSpPr>
            <p:cNvPr id="129" name="Arrow: Right 128">
              <a:extLst>
                <a:ext uri="{FF2B5EF4-FFF2-40B4-BE49-F238E27FC236}">
                  <a16:creationId xmlns:a16="http://schemas.microsoft.com/office/drawing/2014/main" id="{854112D4-B46D-AB31-DFB7-4EF5D8FB5A7F}"/>
                </a:ext>
              </a:extLst>
            </p:cNvPr>
            <p:cNvSpPr/>
            <p:nvPr/>
          </p:nvSpPr>
          <p:spPr>
            <a:xfrm>
              <a:off x="1159849" y="2216064"/>
              <a:ext cx="222786" cy="2606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0" name="Arrow: Right 6">
              <a:extLst>
                <a:ext uri="{FF2B5EF4-FFF2-40B4-BE49-F238E27FC236}">
                  <a16:creationId xmlns:a16="http://schemas.microsoft.com/office/drawing/2014/main" id="{4BECCCFC-96DD-4CC1-4E95-0FF095CAB9E4}"/>
                </a:ext>
              </a:extLst>
            </p:cNvPr>
            <p:cNvSpPr txBox="1"/>
            <p:nvPr/>
          </p:nvSpPr>
          <p:spPr>
            <a:xfrm>
              <a:off x="1159849" y="2268188"/>
              <a:ext cx="155950" cy="1563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l-GR" sz="900" kern="1200" dirty="0"/>
            </a:p>
          </p:txBody>
        </p:sp>
      </p:grpSp>
      <p:grpSp>
        <p:nvGrpSpPr>
          <p:cNvPr id="90" name="Group 89">
            <a:extLst>
              <a:ext uri="{FF2B5EF4-FFF2-40B4-BE49-F238E27FC236}">
                <a16:creationId xmlns:a16="http://schemas.microsoft.com/office/drawing/2014/main" id="{3799D969-3B19-F60E-253D-80D40536E07E}"/>
              </a:ext>
            </a:extLst>
          </p:cNvPr>
          <p:cNvGrpSpPr/>
          <p:nvPr/>
        </p:nvGrpSpPr>
        <p:grpSpPr>
          <a:xfrm>
            <a:off x="1892482" y="2965956"/>
            <a:ext cx="1050879" cy="926087"/>
            <a:chOff x="1475113" y="1883329"/>
            <a:chExt cx="1050879" cy="926087"/>
          </a:xfrm>
        </p:grpSpPr>
        <p:sp>
          <p:nvSpPr>
            <p:cNvPr id="127" name="Rectangle: Rounded Corners 126">
              <a:extLst>
                <a:ext uri="{FF2B5EF4-FFF2-40B4-BE49-F238E27FC236}">
                  <a16:creationId xmlns:a16="http://schemas.microsoft.com/office/drawing/2014/main" id="{A4BBF9F0-9C2A-F0B5-0378-87F8EB1494DB}"/>
                </a:ext>
              </a:extLst>
            </p:cNvPr>
            <p:cNvSpPr/>
            <p:nvPr/>
          </p:nvSpPr>
          <p:spPr>
            <a:xfrm>
              <a:off x="1475113" y="1883329"/>
              <a:ext cx="1050879" cy="9260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8" name="Rectangle: Rounded Corners 8">
              <a:extLst>
                <a:ext uri="{FF2B5EF4-FFF2-40B4-BE49-F238E27FC236}">
                  <a16:creationId xmlns:a16="http://schemas.microsoft.com/office/drawing/2014/main" id="{4F5BDE2D-A4EB-99E6-482A-B36F52A712DC}"/>
                </a:ext>
              </a:extLst>
            </p:cNvPr>
            <p:cNvSpPr txBox="1"/>
            <p:nvPr/>
          </p:nvSpPr>
          <p:spPr>
            <a:xfrm>
              <a:off x="1502237" y="1910453"/>
              <a:ext cx="996631" cy="871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kern="1200" dirty="0"/>
                <a:t>Dataset </a:t>
              </a:r>
              <a:r>
                <a:rPr lang="en-US" sz="1200" dirty="0"/>
                <a:t>Creation</a:t>
              </a:r>
              <a:endParaRPr lang="el-GR" sz="1200" kern="1200" dirty="0"/>
            </a:p>
          </p:txBody>
        </p:sp>
      </p:grpSp>
      <p:grpSp>
        <p:nvGrpSpPr>
          <p:cNvPr id="91" name="Group 90">
            <a:extLst>
              <a:ext uri="{FF2B5EF4-FFF2-40B4-BE49-F238E27FC236}">
                <a16:creationId xmlns:a16="http://schemas.microsoft.com/office/drawing/2014/main" id="{BD601B59-7A39-DE93-3D4B-3870AC1173A1}"/>
              </a:ext>
            </a:extLst>
          </p:cNvPr>
          <p:cNvGrpSpPr/>
          <p:nvPr/>
        </p:nvGrpSpPr>
        <p:grpSpPr>
          <a:xfrm>
            <a:off x="3048449" y="3298691"/>
            <a:ext cx="222786" cy="260618"/>
            <a:chOff x="2631080" y="2216064"/>
            <a:chExt cx="222786" cy="260618"/>
          </a:xfrm>
        </p:grpSpPr>
        <p:sp>
          <p:nvSpPr>
            <p:cNvPr id="125" name="Arrow: Right 124">
              <a:extLst>
                <a:ext uri="{FF2B5EF4-FFF2-40B4-BE49-F238E27FC236}">
                  <a16:creationId xmlns:a16="http://schemas.microsoft.com/office/drawing/2014/main" id="{B60CA8BE-0915-03B2-CA8F-6E1A8E4B3054}"/>
                </a:ext>
              </a:extLst>
            </p:cNvPr>
            <p:cNvSpPr/>
            <p:nvPr/>
          </p:nvSpPr>
          <p:spPr>
            <a:xfrm>
              <a:off x="2631080" y="2216064"/>
              <a:ext cx="222786" cy="2606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6" name="Arrow: Right 10">
              <a:extLst>
                <a:ext uri="{FF2B5EF4-FFF2-40B4-BE49-F238E27FC236}">
                  <a16:creationId xmlns:a16="http://schemas.microsoft.com/office/drawing/2014/main" id="{EC4FD3AF-21CE-8B42-0E19-42445C18CF8C}"/>
                </a:ext>
              </a:extLst>
            </p:cNvPr>
            <p:cNvSpPr txBox="1"/>
            <p:nvPr/>
          </p:nvSpPr>
          <p:spPr>
            <a:xfrm>
              <a:off x="2631080" y="2268188"/>
              <a:ext cx="155950" cy="1563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l-GR" sz="900" kern="1200" dirty="0"/>
            </a:p>
          </p:txBody>
        </p:sp>
      </p:grpSp>
      <p:grpSp>
        <p:nvGrpSpPr>
          <p:cNvPr id="92" name="Group 91">
            <a:extLst>
              <a:ext uri="{FF2B5EF4-FFF2-40B4-BE49-F238E27FC236}">
                <a16:creationId xmlns:a16="http://schemas.microsoft.com/office/drawing/2014/main" id="{2C1CDEB6-D693-70A3-B4E4-8837CA0FB540}"/>
              </a:ext>
            </a:extLst>
          </p:cNvPr>
          <p:cNvGrpSpPr/>
          <p:nvPr/>
        </p:nvGrpSpPr>
        <p:grpSpPr>
          <a:xfrm>
            <a:off x="3363713" y="2965956"/>
            <a:ext cx="1050879" cy="926087"/>
            <a:chOff x="2946344" y="1883329"/>
            <a:chExt cx="1050879" cy="926087"/>
          </a:xfrm>
        </p:grpSpPr>
        <p:sp>
          <p:nvSpPr>
            <p:cNvPr id="123" name="Rectangle: Rounded Corners 122">
              <a:extLst>
                <a:ext uri="{FF2B5EF4-FFF2-40B4-BE49-F238E27FC236}">
                  <a16:creationId xmlns:a16="http://schemas.microsoft.com/office/drawing/2014/main" id="{42F2A1AF-6FE1-B47B-1B73-3AE18426FC15}"/>
                </a:ext>
              </a:extLst>
            </p:cNvPr>
            <p:cNvSpPr/>
            <p:nvPr/>
          </p:nvSpPr>
          <p:spPr>
            <a:xfrm>
              <a:off x="2946344" y="1883329"/>
              <a:ext cx="1050879" cy="9260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4" name="Rectangle: Rounded Corners 12">
              <a:extLst>
                <a:ext uri="{FF2B5EF4-FFF2-40B4-BE49-F238E27FC236}">
                  <a16:creationId xmlns:a16="http://schemas.microsoft.com/office/drawing/2014/main" id="{E420E351-D204-7F15-D4D7-DA889D9CED6E}"/>
                </a:ext>
              </a:extLst>
            </p:cNvPr>
            <p:cNvSpPr txBox="1"/>
            <p:nvPr/>
          </p:nvSpPr>
          <p:spPr>
            <a:xfrm>
              <a:off x="2973468" y="1910453"/>
              <a:ext cx="996631" cy="871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kern="1200" dirty="0"/>
                <a:t>Image Annotation</a:t>
              </a:r>
              <a:endParaRPr lang="el-GR" sz="1200" kern="1200" dirty="0"/>
            </a:p>
          </p:txBody>
        </p:sp>
      </p:grpSp>
      <p:grpSp>
        <p:nvGrpSpPr>
          <p:cNvPr id="93" name="Group 92">
            <a:extLst>
              <a:ext uri="{FF2B5EF4-FFF2-40B4-BE49-F238E27FC236}">
                <a16:creationId xmlns:a16="http://schemas.microsoft.com/office/drawing/2014/main" id="{043B177C-6E23-4327-83AC-70FD45BFFAAC}"/>
              </a:ext>
            </a:extLst>
          </p:cNvPr>
          <p:cNvGrpSpPr/>
          <p:nvPr/>
        </p:nvGrpSpPr>
        <p:grpSpPr>
          <a:xfrm>
            <a:off x="4519681" y="3298691"/>
            <a:ext cx="222786" cy="260618"/>
            <a:chOff x="4102312" y="2216064"/>
            <a:chExt cx="222786" cy="260618"/>
          </a:xfrm>
        </p:grpSpPr>
        <p:sp>
          <p:nvSpPr>
            <p:cNvPr id="121" name="Arrow: Right 120">
              <a:extLst>
                <a:ext uri="{FF2B5EF4-FFF2-40B4-BE49-F238E27FC236}">
                  <a16:creationId xmlns:a16="http://schemas.microsoft.com/office/drawing/2014/main" id="{9403AEC7-22CD-0CF2-CBBF-A1B464217C5E}"/>
                </a:ext>
              </a:extLst>
            </p:cNvPr>
            <p:cNvSpPr/>
            <p:nvPr/>
          </p:nvSpPr>
          <p:spPr>
            <a:xfrm>
              <a:off x="4102312" y="2216064"/>
              <a:ext cx="222786" cy="2606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2" name="Arrow: Right 14">
              <a:extLst>
                <a:ext uri="{FF2B5EF4-FFF2-40B4-BE49-F238E27FC236}">
                  <a16:creationId xmlns:a16="http://schemas.microsoft.com/office/drawing/2014/main" id="{C534DA04-8758-4265-7CE8-764A434CD197}"/>
                </a:ext>
              </a:extLst>
            </p:cNvPr>
            <p:cNvSpPr txBox="1"/>
            <p:nvPr/>
          </p:nvSpPr>
          <p:spPr>
            <a:xfrm>
              <a:off x="4102312" y="2268188"/>
              <a:ext cx="155950" cy="1563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l-GR" sz="900" kern="1200" dirty="0"/>
            </a:p>
          </p:txBody>
        </p:sp>
      </p:grpSp>
      <p:grpSp>
        <p:nvGrpSpPr>
          <p:cNvPr id="94" name="Group 93">
            <a:extLst>
              <a:ext uri="{FF2B5EF4-FFF2-40B4-BE49-F238E27FC236}">
                <a16:creationId xmlns:a16="http://schemas.microsoft.com/office/drawing/2014/main" id="{C8BE0CA5-1B58-1AC9-D941-F564CF8763D2}"/>
              </a:ext>
            </a:extLst>
          </p:cNvPr>
          <p:cNvGrpSpPr/>
          <p:nvPr/>
        </p:nvGrpSpPr>
        <p:grpSpPr>
          <a:xfrm>
            <a:off x="4834945" y="2965956"/>
            <a:ext cx="1050879" cy="926087"/>
            <a:chOff x="4417576" y="1883329"/>
            <a:chExt cx="1050879" cy="926087"/>
          </a:xfrm>
        </p:grpSpPr>
        <p:sp>
          <p:nvSpPr>
            <p:cNvPr id="119" name="Rectangle: Rounded Corners 118">
              <a:extLst>
                <a:ext uri="{FF2B5EF4-FFF2-40B4-BE49-F238E27FC236}">
                  <a16:creationId xmlns:a16="http://schemas.microsoft.com/office/drawing/2014/main" id="{9E2A53C8-A910-0066-F2E0-B03D1F9DEE6C}"/>
                </a:ext>
              </a:extLst>
            </p:cNvPr>
            <p:cNvSpPr/>
            <p:nvPr/>
          </p:nvSpPr>
          <p:spPr>
            <a:xfrm>
              <a:off x="4417576" y="1883329"/>
              <a:ext cx="1050879" cy="9260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0" name="Rectangle: Rounded Corners 16">
              <a:extLst>
                <a:ext uri="{FF2B5EF4-FFF2-40B4-BE49-F238E27FC236}">
                  <a16:creationId xmlns:a16="http://schemas.microsoft.com/office/drawing/2014/main" id="{033C2559-0ABE-1CE3-51EA-08982AE81B87}"/>
                </a:ext>
              </a:extLst>
            </p:cNvPr>
            <p:cNvSpPr txBox="1"/>
            <p:nvPr/>
          </p:nvSpPr>
          <p:spPr>
            <a:xfrm>
              <a:off x="4444700" y="1910453"/>
              <a:ext cx="996631" cy="871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dirty="0"/>
                <a:t>TFR</a:t>
              </a:r>
              <a:r>
                <a:rPr lang="en-US" sz="1200" kern="1200" dirty="0"/>
                <a:t>ecor</a:t>
              </a:r>
              <a:r>
                <a:rPr lang="en-US" sz="1200" dirty="0"/>
                <a:t>d Creation</a:t>
              </a:r>
              <a:endParaRPr lang="el-GR" sz="1200" kern="1200" dirty="0"/>
            </a:p>
          </p:txBody>
        </p:sp>
      </p:grpSp>
      <p:grpSp>
        <p:nvGrpSpPr>
          <p:cNvPr id="95" name="Group 94">
            <a:extLst>
              <a:ext uri="{FF2B5EF4-FFF2-40B4-BE49-F238E27FC236}">
                <a16:creationId xmlns:a16="http://schemas.microsoft.com/office/drawing/2014/main" id="{F05777CD-F257-E3FE-58A8-9495AB8B838A}"/>
              </a:ext>
            </a:extLst>
          </p:cNvPr>
          <p:cNvGrpSpPr/>
          <p:nvPr/>
        </p:nvGrpSpPr>
        <p:grpSpPr>
          <a:xfrm>
            <a:off x="5990912" y="3298691"/>
            <a:ext cx="222786" cy="260618"/>
            <a:chOff x="5573543" y="2216064"/>
            <a:chExt cx="222786" cy="260618"/>
          </a:xfrm>
        </p:grpSpPr>
        <p:sp>
          <p:nvSpPr>
            <p:cNvPr id="117" name="Arrow: Right 116">
              <a:extLst>
                <a:ext uri="{FF2B5EF4-FFF2-40B4-BE49-F238E27FC236}">
                  <a16:creationId xmlns:a16="http://schemas.microsoft.com/office/drawing/2014/main" id="{1C0F14AF-2FFB-9C1A-A529-79AAA932E14C}"/>
                </a:ext>
              </a:extLst>
            </p:cNvPr>
            <p:cNvSpPr/>
            <p:nvPr/>
          </p:nvSpPr>
          <p:spPr>
            <a:xfrm>
              <a:off x="5573543" y="2216064"/>
              <a:ext cx="222786" cy="2606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8" name="Arrow: Right 18">
              <a:extLst>
                <a:ext uri="{FF2B5EF4-FFF2-40B4-BE49-F238E27FC236}">
                  <a16:creationId xmlns:a16="http://schemas.microsoft.com/office/drawing/2014/main" id="{9E7D7874-8E43-8601-C07F-6F4AFBBCB091}"/>
                </a:ext>
              </a:extLst>
            </p:cNvPr>
            <p:cNvSpPr txBox="1"/>
            <p:nvPr/>
          </p:nvSpPr>
          <p:spPr>
            <a:xfrm>
              <a:off x="5573543" y="2268188"/>
              <a:ext cx="155950" cy="1563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l-GR" sz="900" kern="1200" dirty="0"/>
            </a:p>
          </p:txBody>
        </p:sp>
      </p:grpSp>
      <p:grpSp>
        <p:nvGrpSpPr>
          <p:cNvPr id="96" name="Group 95">
            <a:extLst>
              <a:ext uri="{FF2B5EF4-FFF2-40B4-BE49-F238E27FC236}">
                <a16:creationId xmlns:a16="http://schemas.microsoft.com/office/drawing/2014/main" id="{6BC4D85C-37DF-392D-B888-C9F8E7BEE980}"/>
              </a:ext>
            </a:extLst>
          </p:cNvPr>
          <p:cNvGrpSpPr/>
          <p:nvPr/>
        </p:nvGrpSpPr>
        <p:grpSpPr>
          <a:xfrm>
            <a:off x="6306176" y="2965956"/>
            <a:ext cx="1050879" cy="926087"/>
            <a:chOff x="5888807" y="1883329"/>
            <a:chExt cx="1050879" cy="926087"/>
          </a:xfrm>
        </p:grpSpPr>
        <p:sp>
          <p:nvSpPr>
            <p:cNvPr id="115" name="Rectangle: Rounded Corners 114">
              <a:extLst>
                <a:ext uri="{FF2B5EF4-FFF2-40B4-BE49-F238E27FC236}">
                  <a16:creationId xmlns:a16="http://schemas.microsoft.com/office/drawing/2014/main" id="{82372B39-737B-54B9-29C5-1378B9040B75}"/>
                </a:ext>
              </a:extLst>
            </p:cNvPr>
            <p:cNvSpPr/>
            <p:nvPr/>
          </p:nvSpPr>
          <p:spPr>
            <a:xfrm>
              <a:off x="5888807" y="1883329"/>
              <a:ext cx="1050879" cy="9260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6" name="Rectangle: Rounded Corners 20">
              <a:extLst>
                <a:ext uri="{FF2B5EF4-FFF2-40B4-BE49-F238E27FC236}">
                  <a16:creationId xmlns:a16="http://schemas.microsoft.com/office/drawing/2014/main" id="{739B86B9-57B5-D95B-BFD2-0F8A3511F6AB}"/>
                </a:ext>
              </a:extLst>
            </p:cNvPr>
            <p:cNvSpPr txBox="1"/>
            <p:nvPr/>
          </p:nvSpPr>
          <p:spPr>
            <a:xfrm>
              <a:off x="5915931" y="1910453"/>
              <a:ext cx="996631" cy="871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dirty="0"/>
                <a:t>P</a:t>
              </a:r>
              <a:r>
                <a:rPr lang="en-US" sz="1200" kern="1200" dirty="0"/>
                <a:t>re-Trained </a:t>
              </a:r>
              <a:r>
                <a:rPr lang="en-US" sz="1200" dirty="0"/>
                <a:t>M</a:t>
              </a:r>
              <a:r>
                <a:rPr lang="en-US" sz="1200" kern="1200" dirty="0"/>
                <a:t>odel Selection</a:t>
              </a:r>
              <a:endParaRPr lang="el-GR" sz="1200" kern="1200" dirty="0"/>
            </a:p>
          </p:txBody>
        </p:sp>
      </p:grpSp>
      <p:grpSp>
        <p:nvGrpSpPr>
          <p:cNvPr id="97" name="Group 96">
            <a:extLst>
              <a:ext uri="{FF2B5EF4-FFF2-40B4-BE49-F238E27FC236}">
                <a16:creationId xmlns:a16="http://schemas.microsoft.com/office/drawing/2014/main" id="{59C80EDC-A0E5-4B9A-0BC2-28EB4091185B}"/>
              </a:ext>
            </a:extLst>
          </p:cNvPr>
          <p:cNvGrpSpPr/>
          <p:nvPr/>
        </p:nvGrpSpPr>
        <p:grpSpPr>
          <a:xfrm>
            <a:off x="7462143" y="3298691"/>
            <a:ext cx="222786" cy="260618"/>
            <a:chOff x="7044774" y="2216064"/>
            <a:chExt cx="222786" cy="260618"/>
          </a:xfrm>
        </p:grpSpPr>
        <p:sp>
          <p:nvSpPr>
            <p:cNvPr id="113" name="Arrow: Right 112">
              <a:extLst>
                <a:ext uri="{FF2B5EF4-FFF2-40B4-BE49-F238E27FC236}">
                  <a16:creationId xmlns:a16="http://schemas.microsoft.com/office/drawing/2014/main" id="{8631AA9C-F668-55CE-AE7F-1E93DF8426D9}"/>
                </a:ext>
              </a:extLst>
            </p:cNvPr>
            <p:cNvSpPr/>
            <p:nvPr/>
          </p:nvSpPr>
          <p:spPr>
            <a:xfrm>
              <a:off x="7044774" y="2216064"/>
              <a:ext cx="222786" cy="2606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4" name="Arrow: Right 22">
              <a:extLst>
                <a:ext uri="{FF2B5EF4-FFF2-40B4-BE49-F238E27FC236}">
                  <a16:creationId xmlns:a16="http://schemas.microsoft.com/office/drawing/2014/main" id="{97C47974-61E5-BD39-D75C-5FE9C08DEA5A}"/>
                </a:ext>
              </a:extLst>
            </p:cNvPr>
            <p:cNvSpPr txBox="1"/>
            <p:nvPr/>
          </p:nvSpPr>
          <p:spPr>
            <a:xfrm>
              <a:off x="7044774" y="2268188"/>
              <a:ext cx="155950" cy="1563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l-GR" sz="900" kern="1200" dirty="0"/>
            </a:p>
          </p:txBody>
        </p:sp>
      </p:grpSp>
      <p:grpSp>
        <p:nvGrpSpPr>
          <p:cNvPr id="98" name="Group 97">
            <a:extLst>
              <a:ext uri="{FF2B5EF4-FFF2-40B4-BE49-F238E27FC236}">
                <a16:creationId xmlns:a16="http://schemas.microsoft.com/office/drawing/2014/main" id="{B559DCC8-6C64-3DF4-9412-EEF85C7E4EF5}"/>
              </a:ext>
            </a:extLst>
          </p:cNvPr>
          <p:cNvGrpSpPr/>
          <p:nvPr/>
        </p:nvGrpSpPr>
        <p:grpSpPr>
          <a:xfrm>
            <a:off x="7777407" y="2965956"/>
            <a:ext cx="1050879" cy="926087"/>
            <a:chOff x="7360038" y="1883329"/>
            <a:chExt cx="1050879" cy="926087"/>
          </a:xfrm>
        </p:grpSpPr>
        <p:sp>
          <p:nvSpPr>
            <p:cNvPr id="111" name="Rectangle: Rounded Corners 110">
              <a:extLst>
                <a:ext uri="{FF2B5EF4-FFF2-40B4-BE49-F238E27FC236}">
                  <a16:creationId xmlns:a16="http://schemas.microsoft.com/office/drawing/2014/main" id="{45BE56F9-149C-BF42-7C2E-04C906F1F41B}"/>
                </a:ext>
              </a:extLst>
            </p:cNvPr>
            <p:cNvSpPr/>
            <p:nvPr/>
          </p:nvSpPr>
          <p:spPr>
            <a:xfrm>
              <a:off x="7360038" y="1883329"/>
              <a:ext cx="1050879" cy="9260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2" name="Rectangle: Rounded Corners 24">
              <a:extLst>
                <a:ext uri="{FF2B5EF4-FFF2-40B4-BE49-F238E27FC236}">
                  <a16:creationId xmlns:a16="http://schemas.microsoft.com/office/drawing/2014/main" id="{E563FEE8-8EB5-C06D-A804-BF5853837BBF}"/>
                </a:ext>
              </a:extLst>
            </p:cNvPr>
            <p:cNvSpPr txBox="1"/>
            <p:nvPr/>
          </p:nvSpPr>
          <p:spPr>
            <a:xfrm>
              <a:off x="7387162" y="1910453"/>
              <a:ext cx="996631" cy="871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kern="1200" dirty="0"/>
                <a:t>Train</a:t>
              </a:r>
              <a:endParaRPr lang="el-GR" sz="1200" kern="1200" dirty="0"/>
            </a:p>
          </p:txBody>
        </p:sp>
      </p:grpSp>
      <p:grpSp>
        <p:nvGrpSpPr>
          <p:cNvPr id="99" name="Group 98">
            <a:extLst>
              <a:ext uri="{FF2B5EF4-FFF2-40B4-BE49-F238E27FC236}">
                <a16:creationId xmlns:a16="http://schemas.microsoft.com/office/drawing/2014/main" id="{33FFC023-A3EF-6DAA-9383-8216320F9C21}"/>
              </a:ext>
            </a:extLst>
          </p:cNvPr>
          <p:cNvGrpSpPr/>
          <p:nvPr/>
        </p:nvGrpSpPr>
        <p:grpSpPr>
          <a:xfrm>
            <a:off x="8933375" y="3298691"/>
            <a:ext cx="222786" cy="260618"/>
            <a:chOff x="8516006" y="2216064"/>
            <a:chExt cx="222786" cy="260618"/>
          </a:xfrm>
        </p:grpSpPr>
        <p:sp>
          <p:nvSpPr>
            <p:cNvPr id="109" name="Arrow: Right 108">
              <a:extLst>
                <a:ext uri="{FF2B5EF4-FFF2-40B4-BE49-F238E27FC236}">
                  <a16:creationId xmlns:a16="http://schemas.microsoft.com/office/drawing/2014/main" id="{5202A437-35BD-A0A6-56AC-ADE53B5BE2CD}"/>
                </a:ext>
              </a:extLst>
            </p:cNvPr>
            <p:cNvSpPr/>
            <p:nvPr/>
          </p:nvSpPr>
          <p:spPr>
            <a:xfrm>
              <a:off x="8516006" y="2216064"/>
              <a:ext cx="222786" cy="2606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0" name="Arrow: Right 26">
              <a:extLst>
                <a:ext uri="{FF2B5EF4-FFF2-40B4-BE49-F238E27FC236}">
                  <a16:creationId xmlns:a16="http://schemas.microsoft.com/office/drawing/2014/main" id="{47D573AF-F70B-1B8B-7CE8-A5F366ED2FB2}"/>
                </a:ext>
              </a:extLst>
            </p:cNvPr>
            <p:cNvSpPr txBox="1"/>
            <p:nvPr/>
          </p:nvSpPr>
          <p:spPr>
            <a:xfrm>
              <a:off x="8516006" y="2268188"/>
              <a:ext cx="155950" cy="1563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l-GR" sz="900" kern="1200" dirty="0"/>
            </a:p>
          </p:txBody>
        </p:sp>
      </p:grpSp>
      <p:grpSp>
        <p:nvGrpSpPr>
          <p:cNvPr id="100" name="Group 99">
            <a:extLst>
              <a:ext uri="{FF2B5EF4-FFF2-40B4-BE49-F238E27FC236}">
                <a16:creationId xmlns:a16="http://schemas.microsoft.com/office/drawing/2014/main" id="{AB47397B-61FD-99FC-F45B-319A0DE871D3}"/>
              </a:ext>
            </a:extLst>
          </p:cNvPr>
          <p:cNvGrpSpPr/>
          <p:nvPr/>
        </p:nvGrpSpPr>
        <p:grpSpPr>
          <a:xfrm>
            <a:off x="9248639" y="2965956"/>
            <a:ext cx="1050879" cy="926087"/>
            <a:chOff x="8831270" y="1883329"/>
            <a:chExt cx="1050879" cy="926087"/>
          </a:xfrm>
        </p:grpSpPr>
        <p:sp>
          <p:nvSpPr>
            <p:cNvPr id="107" name="Rectangle: Rounded Corners 106">
              <a:extLst>
                <a:ext uri="{FF2B5EF4-FFF2-40B4-BE49-F238E27FC236}">
                  <a16:creationId xmlns:a16="http://schemas.microsoft.com/office/drawing/2014/main" id="{FE13EA78-BC3F-C0DD-61F0-AEAB667FF873}"/>
                </a:ext>
              </a:extLst>
            </p:cNvPr>
            <p:cNvSpPr/>
            <p:nvPr/>
          </p:nvSpPr>
          <p:spPr>
            <a:xfrm>
              <a:off x="8831270" y="1883329"/>
              <a:ext cx="1050879" cy="9260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8" name="Rectangle: Rounded Corners 28">
              <a:extLst>
                <a:ext uri="{FF2B5EF4-FFF2-40B4-BE49-F238E27FC236}">
                  <a16:creationId xmlns:a16="http://schemas.microsoft.com/office/drawing/2014/main" id="{BDD33F04-5F05-3B93-9796-633A459C3933}"/>
                </a:ext>
              </a:extLst>
            </p:cNvPr>
            <p:cNvSpPr txBox="1"/>
            <p:nvPr/>
          </p:nvSpPr>
          <p:spPr>
            <a:xfrm>
              <a:off x="8858394" y="1910453"/>
              <a:ext cx="996631" cy="871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kern="1200" dirty="0"/>
                <a:t>Frozen</a:t>
              </a:r>
              <a:r>
                <a:rPr lang="el-GR" sz="1200" kern="1200" dirty="0"/>
                <a:t> </a:t>
              </a:r>
              <a:r>
                <a:rPr lang="en-US" sz="1200" kern="1200" dirty="0"/>
                <a:t>Inference Graph</a:t>
              </a:r>
              <a:r>
                <a:rPr lang="el-GR" sz="1200" kern="1200" dirty="0"/>
                <a:t> </a:t>
              </a:r>
              <a:r>
                <a:rPr lang="en-US" sz="1200" kern="1200" dirty="0"/>
                <a:t>Export</a:t>
              </a:r>
              <a:endParaRPr lang="el-GR" sz="1200" kern="1200" dirty="0"/>
            </a:p>
          </p:txBody>
        </p:sp>
      </p:grpSp>
      <p:grpSp>
        <p:nvGrpSpPr>
          <p:cNvPr id="101" name="Group 100">
            <a:extLst>
              <a:ext uri="{FF2B5EF4-FFF2-40B4-BE49-F238E27FC236}">
                <a16:creationId xmlns:a16="http://schemas.microsoft.com/office/drawing/2014/main" id="{A01F9A87-1B51-C100-8623-369141FAF412}"/>
              </a:ext>
            </a:extLst>
          </p:cNvPr>
          <p:cNvGrpSpPr/>
          <p:nvPr/>
        </p:nvGrpSpPr>
        <p:grpSpPr>
          <a:xfrm>
            <a:off x="10404606" y="3298691"/>
            <a:ext cx="222786" cy="260618"/>
            <a:chOff x="9987237" y="2216064"/>
            <a:chExt cx="222786" cy="260618"/>
          </a:xfrm>
        </p:grpSpPr>
        <p:sp>
          <p:nvSpPr>
            <p:cNvPr id="105" name="Arrow: Right 104">
              <a:extLst>
                <a:ext uri="{FF2B5EF4-FFF2-40B4-BE49-F238E27FC236}">
                  <a16:creationId xmlns:a16="http://schemas.microsoft.com/office/drawing/2014/main" id="{7DD2E892-6D1C-944F-84DF-01CEC19E6FA3}"/>
                </a:ext>
              </a:extLst>
            </p:cNvPr>
            <p:cNvSpPr/>
            <p:nvPr/>
          </p:nvSpPr>
          <p:spPr>
            <a:xfrm>
              <a:off x="9987237" y="2216064"/>
              <a:ext cx="222786" cy="2606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6" name="Arrow: Right 30">
              <a:extLst>
                <a:ext uri="{FF2B5EF4-FFF2-40B4-BE49-F238E27FC236}">
                  <a16:creationId xmlns:a16="http://schemas.microsoft.com/office/drawing/2014/main" id="{8EC76D36-E0F1-DC51-47B0-E6F74015AE30}"/>
                </a:ext>
              </a:extLst>
            </p:cNvPr>
            <p:cNvSpPr txBox="1"/>
            <p:nvPr/>
          </p:nvSpPr>
          <p:spPr>
            <a:xfrm>
              <a:off x="9987237" y="2268188"/>
              <a:ext cx="155950" cy="1563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l-GR" sz="900" kern="1200" dirty="0"/>
            </a:p>
          </p:txBody>
        </p:sp>
      </p:grpSp>
      <p:grpSp>
        <p:nvGrpSpPr>
          <p:cNvPr id="102" name="Group 101">
            <a:extLst>
              <a:ext uri="{FF2B5EF4-FFF2-40B4-BE49-F238E27FC236}">
                <a16:creationId xmlns:a16="http://schemas.microsoft.com/office/drawing/2014/main" id="{778B6601-6907-7A50-E17F-9FBEC5DFAA06}"/>
              </a:ext>
            </a:extLst>
          </p:cNvPr>
          <p:cNvGrpSpPr/>
          <p:nvPr/>
        </p:nvGrpSpPr>
        <p:grpSpPr>
          <a:xfrm>
            <a:off x="10719870" y="2965956"/>
            <a:ext cx="1050879" cy="926087"/>
            <a:chOff x="10302501" y="1883329"/>
            <a:chExt cx="1050879" cy="926087"/>
          </a:xfrm>
        </p:grpSpPr>
        <p:sp>
          <p:nvSpPr>
            <p:cNvPr id="103" name="Rectangle: Rounded Corners 102">
              <a:extLst>
                <a:ext uri="{FF2B5EF4-FFF2-40B4-BE49-F238E27FC236}">
                  <a16:creationId xmlns:a16="http://schemas.microsoft.com/office/drawing/2014/main" id="{35504E75-3676-1BD1-9B63-25CDBEC78219}"/>
                </a:ext>
              </a:extLst>
            </p:cNvPr>
            <p:cNvSpPr/>
            <p:nvPr/>
          </p:nvSpPr>
          <p:spPr>
            <a:xfrm>
              <a:off x="10302501" y="1883329"/>
              <a:ext cx="1050879" cy="92608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4" name="Rectangle: Rounded Corners 32">
              <a:extLst>
                <a:ext uri="{FF2B5EF4-FFF2-40B4-BE49-F238E27FC236}">
                  <a16:creationId xmlns:a16="http://schemas.microsoft.com/office/drawing/2014/main" id="{8CE7BED5-EDA8-ADEB-6C68-167098361D3D}"/>
                </a:ext>
              </a:extLst>
            </p:cNvPr>
            <p:cNvSpPr txBox="1"/>
            <p:nvPr/>
          </p:nvSpPr>
          <p:spPr>
            <a:xfrm>
              <a:off x="10329625" y="1910453"/>
              <a:ext cx="996631" cy="871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200" kern="1200" dirty="0"/>
                <a:t>Graph Insertion in Android App</a:t>
              </a:r>
            </a:p>
          </p:txBody>
        </p:sp>
      </p:grpSp>
      <p:sp>
        <p:nvSpPr>
          <p:cNvPr id="3" name="Slide Number Placeholder 2">
            <a:extLst>
              <a:ext uri="{FF2B5EF4-FFF2-40B4-BE49-F238E27FC236}">
                <a16:creationId xmlns:a16="http://schemas.microsoft.com/office/drawing/2014/main" id="{1BBCCCBE-A833-07C1-D88B-7EE40C08C568}"/>
              </a:ext>
            </a:extLst>
          </p:cNvPr>
          <p:cNvSpPr>
            <a:spLocks noGrp="1"/>
          </p:cNvSpPr>
          <p:nvPr>
            <p:ph type="sldNum" sz="quarter" idx="12"/>
          </p:nvPr>
        </p:nvSpPr>
        <p:spPr/>
        <p:txBody>
          <a:bodyPr/>
          <a:lstStyle/>
          <a:p>
            <a:fld id="{1DAD2173-F02C-4A6F-93F8-C4A71B95944A}" type="slidenum">
              <a:rPr lang="el-GR" smtClean="0"/>
              <a:t>4</a:t>
            </a:fld>
            <a:endParaRPr lang="el-GR" dirty="0"/>
          </a:p>
        </p:txBody>
      </p:sp>
    </p:spTree>
    <p:extLst>
      <p:ext uri="{BB962C8B-B14F-4D97-AF65-F5344CB8AC3E}">
        <p14:creationId xmlns:p14="http://schemas.microsoft.com/office/powerpoint/2010/main" val="3277812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8B6-10F1-EECE-4CF4-8DFA3F351AB0}"/>
              </a:ext>
            </a:extLst>
          </p:cNvPr>
          <p:cNvSpPr>
            <a:spLocks noGrp="1"/>
          </p:cNvSpPr>
          <p:nvPr>
            <p:ph type="title"/>
          </p:nvPr>
        </p:nvSpPr>
        <p:spPr/>
        <p:txBody>
          <a:bodyPr/>
          <a:lstStyle/>
          <a:p>
            <a:r>
              <a:rPr lang="en-US" sz="4800" dirty="0"/>
              <a:t>Environmental Setup</a:t>
            </a:r>
            <a:endParaRPr lang="el-GR" dirty="0"/>
          </a:p>
        </p:txBody>
      </p:sp>
      <p:sp>
        <p:nvSpPr>
          <p:cNvPr id="3" name="Content Placeholder 2">
            <a:extLst>
              <a:ext uri="{FF2B5EF4-FFF2-40B4-BE49-F238E27FC236}">
                <a16:creationId xmlns:a16="http://schemas.microsoft.com/office/drawing/2014/main" id="{E85C55FB-553E-0B37-1AA3-AE00DBBD7B4E}"/>
              </a:ext>
            </a:extLst>
          </p:cNvPr>
          <p:cNvSpPr>
            <a:spLocks noGrp="1"/>
          </p:cNvSpPr>
          <p:nvPr>
            <p:ph idx="1"/>
          </p:nvPr>
        </p:nvSpPr>
        <p:spPr>
          <a:xfrm>
            <a:off x="1097280" y="1845734"/>
            <a:ext cx="10372232" cy="3888672"/>
          </a:xfrm>
        </p:spPr>
        <p:txBody>
          <a:bodyPr>
            <a:normAutofit/>
          </a:bodyPr>
          <a:lstStyle/>
          <a:p>
            <a:pPr marL="0" indent="0">
              <a:buNone/>
            </a:pPr>
            <a:r>
              <a:rPr lang="en-US" dirty="0"/>
              <a:t>Installation/Configuration of all the essentials such as:</a:t>
            </a:r>
          </a:p>
          <a:p>
            <a:pPr marL="72000" indent="-252000">
              <a:buFont typeface="Wingdings" panose="05000000000000000000" pitchFamily="2" charset="2"/>
              <a:buChar char="q"/>
            </a:pPr>
            <a:r>
              <a:rPr lang="en-US" dirty="0"/>
              <a:t>Anaconda: </a:t>
            </a:r>
            <a:r>
              <a:rPr lang="en-US" sz="1600" i="1" dirty="0"/>
              <a:t>Platform that provides a set of tools for data science and machine learning.</a:t>
            </a:r>
            <a:endParaRPr lang="en-US" i="1" dirty="0"/>
          </a:p>
          <a:p>
            <a:pPr marL="72000" indent="-252000">
              <a:buFont typeface="Wingdings" panose="05000000000000000000" pitchFamily="2" charset="2"/>
              <a:buChar char="q"/>
            </a:pPr>
            <a:r>
              <a:rPr lang="en-US" dirty="0"/>
              <a:t>Tensorflow: </a:t>
            </a:r>
            <a:r>
              <a:rPr lang="en-US" sz="1600" i="1" dirty="0"/>
              <a:t>Open-source library for machine learning. </a:t>
            </a:r>
            <a:endParaRPr lang="el-GR" sz="1600" i="1" dirty="0"/>
          </a:p>
          <a:p>
            <a:pPr marL="72000" indent="-252000">
              <a:buFont typeface="Wingdings" panose="05000000000000000000" pitchFamily="2" charset="2"/>
              <a:buChar char="q"/>
            </a:pPr>
            <a:r>
              <a:rPr lang="en-US" dirty="0"/>
              <a:t>Libraries like pillow, opencv, </a:t>
            </a:r>
            <a:r>
              <a:rPr lang="en-US" dirty="0" err="1"/>
              <a:t>lxml</a:t>
            </a:r>
            <a:r>
              <a:rPr lang="en-US" dirty="0"/>
              <a:t>, matplotlib, </a:t>
            </a:r>
            <a:r>
              <a:rPr lang="en-US" dirty="0" err="1"/>
              <a:t>cython</a:t>
            </a:r>
            <a:r>
              <a:rPr lang="en-US" dirty="0"/>
              <a:t> etc.: </a:t>
            </a:r>
            <a:r>
              <a:rPr lang="en-US" sz="1700" i="1" dirty="0"/>
              <a:t>Provide functionalities such as image manipulation and preprocessing (Pillow, OpenCV), data annotation (</a:t>
            </a:r>
            <a:r>
              <a:rPr lang="en-US" sz="1700" i="1" dirty="0" err="1"/>
              <a:t>lxml</a:t>
            </a:r>
            <a:r>
              <a:rPr lang="en-US" sz="1700" i="1" dirty="0"/>
              <a:t>), visualization (matplotlib), and optimization (</a:t>
            </a:r>
            <a:r>
              <a:rPr lang="en-US" sz="1700" i="1" dirty="0" err="1"/>
              <a:t>Cython</a:t>
            </a:r>
            <a:r>
              <a:rPr lang="en-US" sz="1700" i="1" dirty="0"/>
              <a:t>).</a:t>
            </a:r>
            <a:endParaRPr lang="el-GR" sz="1700" i="1" dirty="0"/>
          </a:p>
          <a:p>
            <a:pPr marL="72000" indent="-252000">
              <a:buFont typeface="Wingdings" panose="05000000000000000000" pitchFamily="2" charset="2"/>
              <a:buChar char="q"/>
            </a:pPr>
            <a:r>
              <a:rPr lang="en-US" dirty="0"/>
              <a:t>Protobuf: </a:t>
            </a:r>
            <a:r>
              <a:rPr lang="en-US" sz="1600" i="1" dirty="0"/>
              <a:t>File format used by TensorFlow to save and load machine learning models.</a:t>
            </a:r>
            <a:endParaRPr lang="el-GR" i="1" dirty="0"/>
          </a:p>
          <a:p>
            <a:pPr marL="72000" indent="-252000">
              <a:buFont typeface="Wingdings" panose="05000000000000000000" pitchFamily="2" charset="2"/>
              <a:buChar char="q"/>
            </a:pPr>
            <a:r>
              <a:rPr lang="en-US" dirty="0"/>
              <a:t>Environment variables configuration: </a:t>
            </a:r>
            <a:r>
              <a:rPr lang="en-US" sz="1600" i="1" dirty="0"/>
              <a:t>Set various parameters such as the location of data and model files, the GPU device to use for training or inference etc.</a:t>
            </a:r>
          </a:p>
          <a:p>
            <a:pPr marL="72000" indent="-252000">
              <a:buFont typeface="Wingdings" panose="05000000000000000000" pitchFamily="2" charset="2"/>
              <a:buChar char="q"/>
            </a:pPr>
            <a:r>
              <a:rPr lang="en-US" dirty="0"/>
              <a:t>Cloning the </a:t>
            </a:r>
            <a:r>
              <a:rPr lang="en-US" dirty="0">
                <a:hlinkClick r:id="rId3"/>
              </a:rPr>
              <a:t>Tensorflow-Models</a:t>
            </a:r>
            <a:r>
              <a:rPr lang="en-US" dirty="0"/>
              <a:t> repository: </a:t>
            </a:r>
            <a:r>
              <a:rPr lang="en-US" sz="1600" i="1" dirty="0"/>
              <a:t>Utilize the TensorFlow Object Detection API</a:t>
            </a:r>
          </a:p>
          <a:p>
            <a:endParaRPr lang="en-US" dirty="0"/>
          </a:p>
          <a:p>
            <a:endParaRPr lang="el-GR" dirty="0"/>
          </a:p>
        </p:txBody>
      </p:sp>
      <p:sp>
        <p:nvSpPr>
          <p:cNvPr id="4" name="Slide Number Placeholder 3">
            <a:extLst>
              <a:ext uri="{FF2B5EF4-FFF2-40B4-BE49-F238E27FC236}">
                <a16:creationId xmlns:a16="http://schemas.microsoft.com/office/drawing/2014/main" id="{88D7589A-8DF5-FAB6-6C08-C498436EEB6D}"/>
              </a:ext>
            </a:extLst>
          </p:cNvPr>
          <p:cNvSpPr>
            <a:spLocks noGrp="1"/>
          </p:cNvSpPr>
          <p:nvPr>
            <p:ph type="sldNum" sz="quarter" idx="12"/>
          </p:nvPr>
        </p:nvSpPr>
        <p:spPr/>
        <p:txBody>
          <a:bodyPr/>
          <a:lstStyle/>
          <a:p>
            <a:fld id="{1DAD2173-F02C-4A6F-93F8-C4A71B95944A}" type="slidenum">
              <a:rPr lang="el-GR" smtClean="0"/>
              <a:t>5</a:t>
            </a:fld>
            <a:endParaRPr lang="el-GR"/>
          </a:p>
        </p:txBody>
      </p:sp>
    </p:spTree>
    <p:extLst>
      <p:ext uri="{BB962C8B-B14F-4D97-AF65-F5344CB8AC3E}">
        <p14:creationId xmlns:p14="http://schemas.microsoft.com/office/powerpoint/2010/main" val="3607486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5BAF-D246-611C-C7CD-CC7B7F2526CC}"/>
              </a:ext>
            </a:extLst>
          </p:cNvPr>
          <p:cNvSpPr>
            <a:spLocks noGrp="1"/>
          </p:cNvSpPr>
          <p:nvPr>
            <p:ph type="title"/>
          </p:nvPr>
        </p:nvSpPr>
        <p:spPr>
          <a:xfrm>
            <a:off x="1097280" y="286603"/>
            <a:ext cx="10058400" cy="1450757"/>
          </a:xfrm>
        </p:spPr>
        <p:txBody>
          <a:bodyPr>
            <a:normAutofit/>
          </a:bodyPr>
          <a:lstStyle/>
          <a:p>
            <a:r>
              <a:rPr lang="en-US" kern="1200" dirty="0"/>
              <a:t>Dataset </a:t>
            </a:r>
            <a:r>
              <a:rPr lang="en-US" dirty="0"/>
              <a:t>Creation</a:t>
            </a:r>
            <a:endParaRPr lang="el-GR" dirty="0"/>
          </a:p>
        </p:txBody>
      </p:sp>
      <p:pic>
        <p:nvPicPr>
          <p:cNvPr id="4" name="Εικόνα 4">
            <a:extLst>
              <a:ext uri="{FF2B5EF4-FFF2-40B4-BE49-F238E27FC236}">
                <a16:creationId xmlns:a16="http://schemas.microsoft.com/office/drawing/2014/main" id="{4D0FA834-8B15-79ED-12B5-A9B7C7D767DF}"/>
              </a:ext>
            </a:extLst>
          </p:cNvPr>
          <p:cNvPicPr>
            <a:picLocks noChangeAspect="1"/>
          </p:cNvPicPr>
          <p:nvPr/>
        </p:nvPicPr>
        <p:blipFill rotWithShape="1">
          <a:blip r:embed="rId3">
            <a:extLst>
              <a:ext uri="{28A0092B-C50C-407E-A947-70E740481C1C}">
                <a14:useLocalDpi xmlns:a14="http://schemas.microsoft.com/office/drawing/2010/main" val="0"/>
              </a:ext>
            </a:extLst>
          </a:blip>
          <a:srcRect r="4265" b="5"/>
          <a:stretch/>
        </p:blipFill>
        <p:spPr>
          <a:xfrm>
            <a:off x="1183017" y="1916318"/>
            <a:ext cx="2376058" cy="3471012"/>
          </a:xfrm>
          <a:prstGeom prst="rect">
            <a:avLst/>
          </a:prstGeom>
          <a:ln>
            <a:solidFill>
              <a:schemeClr val="tx1"/>
            </a:solidFill>
          </a:ln>
        </p:spPr>
      </p:pic>
      <p:pic>
        <p:nvPicPr>
          <p:cNvPr id="5" name="Εικόνα 6">
            <a:extLst>
              <a:ext uri="{FF2B5EF4-FFF2-40B4-BE49-F238E27FC236}">
                <a16:creationId xmlns:a16="http://schemas.microsoft.com/office/drawing/2014/main" id="{BD88E6E3-DB3E-1D4D-E11D-94804935F941}"/>
              </a:ext>
            </a:extLst>
          </p:cNvPr>
          <p:cNvPicPr>
            <a:picLocks noChangeAspect="1"/>
          </p:cNvPicPr>
          <p:nvPr/>
        </p:nvPicPr>
        <p:blipFill rotWithShape="1">
          <a:blip r:embed="rId4">
            <a:extLst>
              <a:ext uri="{28A0092B-C50C-407E-A947-70E740481C1C}">
                <a14:useLocalDpi xmlns:a14="http://schemas.microsoft.com/office/drawing/2010/main" val="0"/>
              </a:ext>
            </a:extLst>
          </a:blip>
          <a:srcRect t="9403" r="-2" b="20939"/>
          <a:stretch/>
        </p:blipFill>
        <p:spPr>
          <a:xfrm>
            <a:off x="3719942" y="1916318"/>
            <a:ext cx="2376057" cy="1655073"/>
          </a:xfrm>
          <a:prstGeom prst="rect">
            <a:avLst/>
          </a:prstGeom>
          <a:ln>
            <a:solidFill>
              <a:schemeClr val="tx1"/>
            </a:solidFill>
          </a:ln>
        </p:spPr>
      </p:pic>
      <p:pic>
        <p:nvPicPr>
          <p:cNvPr id="6" name="Εικόνα 8">
            <a:extLst>
              <a:ext uri="{FF2B5EF4-FFF2-40B4-BE49-F238E27FC236}">
                <a16:creationId xmlns:a16="http://schemas.microsoft.com/office/drawing/2014/main" id="{FDF4DBB4-C99C-4EC8-EEA8-11F0393C48F3}"/>
              </a:ext>
            </a:extLst>
          </p:cNvPr>
          <p:cNvPicPr>
            <a:picLocks noChangeAspect="1"/>
          </p:cNvPicPr>
          <p:nvPr/>
        </p:nvPicPr>
        <p:blipFill rotWithShape="1">
          <a:blip r:embed="rId5">
            <a:extLst>
              <a:ext uri="{28A0092B-C50C-407E-A947-70E740481C1C}">
                <a14:useLocalDpi xmlns:a14="http://schemas.microsoft.com/office/drawing/2010/main" val="0"/>
              </a:ext>
            </a:extLst>
          </a:blip>
          <a:srcRect r="-2" b="25300"/>
          <a:stretch/>
        </p:blipFill>
        <p:spPr>
          <a:xfrm>
            <a:off x="3719942" y="3732259"/>
            <a:ext cx="2376057" cy="1655072"/>
          </a:xfrm>
          <a:prstGeom prst="rect">
            <a:avLst/>
          </a:prstGeom>
          <a:ln>
            <a:solidFill>
              <a:schemeClr val="tx1"/>
            </a:solidFill>
          </a:ln>
        </p:spPr>
      </p:pic>
      <p:sp>
        <p:nvSpPr>
          <p:cNvPr id="3" name="Content Placeholder 2">
            <a:extLst>
              <a:ext uri="{FF2B5EF4-FFF2-40B4-BE49-F238E27FC236}">
                <a16:creationId xmlns:a16="http://schemas.microsoft.com/office/drawing/2014/main" id="{43E05259-240F-69FC-B3C3-C79F8150EEE3}"/>
              </a:ext>
            </a:extLst>
          </p:cNvPr>
          <p:cNvSpPr>
            <a:spLocks noGrp="1"/>
          </p:cNvSpPr>
          <p:nvPr>
            <p:ph idx="1"/>
          </p:nvPr>
        </p:nvSpPr>
        <p:spPr>
          <a:xfrm>
            <a:off x="6351639" y="1845734"/>
            <a:ext cx="4804041" cy="4023360"/>
          </a:xfrm>
        </p:spPr>
        <p:txBody>
          <a:bodyPr>
            <a:normAutofit/>
          </a:bodyPr>
          <a:lstStyle/>
          <a:p>
            <a:pPr marL="0" indent="0">
              <a:buNone/>
            </a:pPr>
            <a:r>
              <a:rPr lang="en-US" dirty="0"/>
              <a:t>Find images that contain the objects we want to identify. </a:t>
            </a:r>
          </a:p>
          <a:p>
            <a:pPr marL="72000" indent="-252000">
              <a:buFont typeface="Wingdings" panose="05000000000000000000" pitchFamily="2" charset="2"/>
              <a:buChar char="§"/>
            </a:pPr>
            <a:r>
              <a:rPr lang="en-US" dirty="0"/>
              <a:t>Images are downloaded from either Google Images or Apixaban. </a:t>
            </a:r>
          </a:p>
          <a:p>
            <a:pPr marL="72000" indent="-252000">
              <a:buFont typeface="Wingdings" panose="05000000000000000000" pitchFamily="2" charset="2"/>
              <a:buChar char="§"/>
            </a:pPr>
            <a:r>
              <a:rPr lang="en-US" dirty="0"/>
              <a:t>For each object, about 200 photos were collected.</a:t>
            </a:r>
          </a:p>
          <a:p>
            <a:pPr marL="72000" indent="-252000">
              <a:buFont typeface="Wingdings" panose="05000000000000000000" pitchFamily="2" charset="2"/>
              <a:buChar char="§"/>
            </a:pPr>
            <a:r>
              <a:rPr lang="en-US" dirty="0"/>
              <a:t>Different viewing objects angles and brightnesses.</a:t>
            </a:r>
            <a:endParaRPr lang="el-GR" dirty="0"/>
          </a:p>
        </p:txBody>
      </p:sp>
      <p:sp>
        <p:nvSpPr>
          <p:cNvPr id="8" name="Slide Number Placeholder 7">
            <a:extLst>
              <a:ext uri="{FF2B5EF4-FFF2-40B4-BE49-F238E27FC236}">
                <a16:creationId xmlns:a16="http://schemas.microsoft.com/office/drawing/2014/main" id="{D3BA3273-8513-B4BB-CDE5-7C9FDFD274DE}"/>
              </a:ext>
            </a:extLst>
          </p:cNvPr>
          <p:cNvSpPr>
            <a:spLocks noGrp="1"/>
          </p:cNvSpPr>
          <p:nvPr>
            <p:ph type="sldNum" sz="quarter" idx="12"/>
          </p:nvPr>
        </p:nvSpPr>
        <p:spPr/>
        <p:txBody>
          <a:bodyPr/>
          <a:lstStyle/>
          <a:p>
            <a:fld id="{1DAD2173-F02C-4A6F-93F8-C4A71B95944A}" type="slidenum">
              <a:rPr lang="el-GR" smtClean="0"/>
              <a:t>6</a:t>
            </a:fld>
            <a:endParaRPr lang="el-GR" dirty="0"/>
          </a:p>
        </p:txBody>
      </p:sp>
    </p:spTree>
    <p:extLst>
      <p:ext uri="{BB962C8B-B14F-4D97-AF65-F5344CB8AC3E}">
        <p14:creationId xmlns:p14="http://schemas.microsoft.com/office/powerpoint/2010/main" val="2596724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C201-6B0C-631B-3910-5D47C6E77BA1}"/>
              </a:ext>
            </a:extLst>
          </p:cNvPr>
          <p:cNvSpPr>
            <a:spLocks noGrp="1"/>
          </p:cNvSpPr>
          <p:nvPr>
            <p:ph type="title"/>
          </p:nvPr>
        </p:nvSpPr>
        <p:spPr>
          <a:xfrm>
            <a:off x="1097280" y="286603"/>
            <a:ext cx="10058400" cy="1450757"/>
          </a:xfrm>
        </p:spPr>
        <p:txBody>
          <a:bodyPr>
            <a:normAutofit/>
          </a:bodyPr>
          <a:lstStyle/>
          <a:p>
            <a:r>
              <a:rPr lang="en-US" kern="1200" dirty="0"/>
              <a:t>Image Annotation</a:t>
            </a:r>
            <a:endParaRPr lang="el-GR" dirty="0"/>
          </a:p>
        </p:txBody>
      </p:sp>
      <p:sp>
        <p:nvSpPr>
          <p:cNvPr id="3" name="Content Placeholder 2">
            <a:extLst>
              <a:ext uri="{FF2B5EF4-FFF2-40B4-BE49-F238E27FC236}">
                <a16:creationId xmlns:a16="http://schemas.microsoft.com/office/drawing/2014/main" id="{0A76C9C3-A226-C59C-A196-ECD97F1E9E8D}"/>
              </a:ext>
            </a:extLst>
          </p:cNvPr>
          <p:cNvSpPr>
            <a:spLocks noGrp="1"/>
          </p:cNvSpPr>
          <p:nvPr>
            <p:ph idx="1"/>
          </p:nvPr>
        </p:nvSpPr>
        <p:spPr>
          <a:xfrm>
            <a:off x="1097279" y="1845734"/>
            <a:ext cx="5488248" cy="1518251"/>
          </a:xfrm>
        </p:spPr>
        <p:txBody>
          <a:bodyPr>
            <a:normAutofit/>
          </a:bodyPr>
          <a:lstStyle/>
          <a:p>
            <a:pPr marL="0" indent="0">
              <a:buNone/>
            </a:pPr>
            <a:r>
              <a:rPr lang="el-GR" dirty="0">
                <a:hlinkClick r:id="rId3"/>
              </a:rPr>
              <a:t>LabelImg</a:t>
            </a:r>
            <a:r>
              <a:rPr lang="en-US" dirty="0"/>
              <a:t> application to create Bounding</a:t>
            </a:r>
            <a:r>
              <a:rPr lang="el-GR" dirty="0"/>
              <a:t> </a:t>
            </a:r>
            <a:r>
              <a:rPr lang="en-US" dirty="0"/>
              <a:t>Boxes</a:t>
            </a:r>
            <a:r>
              <a:rPr lang="el-GR" dirty="0"/>
              <a:t> </a:t>
            </a:r>
            <a:r>
              <a:rPr lang="en-US" dirty="0"/>
              <a:t>for each object.</a:t>
            </a:r>
          </a:p>
          <a:p>
            <a:pPr marL="72000" indent="-252000">
              <a:buFont typeface="Wingdings" panose="05000000000000000000" pitchFamily="2" charset="2"/>
              <a:buChar char="Ø"/>
            </a:pPr>
            <a:r>
              <a:rPr lang="el-GR" dirty="0"/>
              <a:t>XML </a:t>
            </a:r>
            <a:r>
              <a:rPr lang="en-US" dirty="0"/>
              <a:t>files which are used as a reference to</a:t>
            </a:r>
            <a:r>
              <a:rPr lang="el-GR" dirty="0"/>
              <a:t> </a:t>
            </a:r>
            <a:r>
              <a:rPr lang="en-US" dirty="0"/>
              <a:t>the train phase.</a:t>
            </a:r>
            <a:endParaRPr lang="el-GR" dirty="0"/>
          </a:p>
        </p:txBody>
      </p:sp>
      <p:pic>
        <p:nvPicPr>
          <p:cNvPr id="5" name="Εικόνα 3">
            <a:extLst>
              <a:ext uri="{FF2B5EF4-FFF2-40B4-BE49-F238E27FC236}">
                <a16:creationId xmlns:a16="http://schemas.microsoft.com/office/drawing/2014/main" id="{4FFBF741-CE63-882C-F0BB-69DD4CBFDEEE}"/>
              </a:ext>
            </a:extLst>
          </p:cNvPr>
          <p:cNvPicPr>
            <a:picLocks noChangeAspect="1"/>
          </p:cNvPicPr>
          <p:nvPr/>
        </p:nvPicPr>
        <p:blipFill>
          <a:blip r:embed="rId4"/>
          <a:stretch>
            <a:fillRect/>
          </a:stretch>
        </p:blipFill>
        <p:spPr>
          <a:xfrm>
            <a:off x="962667" y="3241964"/>
            <a:ext cx="6315334" cy="3415033"/>
          </a:xfrm>
          <a:prstGeom prst="rect">
            <a:avLst/>
          </a:prstGeom>
          <a:ln>
            <a:solidFill>
              <a:schemeClr val="tx1"/>
            </a:solidFill>
          </a:ln>
        </p:spPr>
      </p:pic>
      <p:pic>
        <p:nvPicPr>
          <p:cNvPr id="13" name="Picture 12">
            <a:extLst>
              <a:ext uri="{FF2B5EF4-FFF2-40B4-BE49-F238E27FC236}">
                <a16:creationId xmlns:a16="http://schemas.microsoft.com/office/drawing/2014/main" id="{2F6D79F6-B1E0-C644-F3E5-5CDAFA42A073}"/>
              </a:ext>
            </a:extLst>
          </p:cNvPr>
          <p:cNvPicPr>
            <a:picLocks noChangeAspect="1"/>
          </p:cNvPicPr>
          <p:nvPr/>
        </p:nvPicPr>
        <p:blipFill>
          <a:blip r:embed="rId5"/>
          <a:stretch>
            <a:fillRect/>
          </a:stretch>
        </p:blipFill>
        <p:spPr>
          <a:xfrm>
            <a:off x="7819745" y="694924"/>
            <a:ext cx="4051690" cy="5962073"/>
          </a:xfrm>
          <a:prstGeom prst="rect">
            <a:avLst/>
          </a:prstGeom>
          <a:ln>
            <a:solidFill>
              <a:schemeClr val="tx1"/>
            </a:solidFill>
          </a:ln>
        </p:spPr>
      </p:pic>
      <p:sp>
        <p:nvSpPr>
          <p:cNvPr id="15" name="Arrow: Right 14">
            <a:extLst>
              <a:ext uri="{FF2B5EF4-FFF2-40B4-BE49-F238E27FC236}">
                <a16:creationId xmlns:a16="http://schemas.microsoft.com/office/drawing/2014/main" id="{8B1EA0F1-AA6F-F107-B3DD-7837AE0E7B5D}"/>
              </a:ext>
            </a:extLst>
          </p:cNvPr>
          <p:cNvSpPr/>
          <p:nvPr/>
        </p:nvSpPr>
        <p:spPr>
          <a:xfrm>
            <a:off x="6816607" y="2661217"/>
            <a:ext cx="852276" cy="327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Slide Number Placeholder 15">
            <a:extLst>
              <a:ext uri="{FF2B5EF4-FFF2-40B4-BE49-F238E27FC236}">
                <a16:creationId xmlns:a16="http://schemas.microsoft.com/office/drawing/2014/main" id="{8428C22E-5D15-C40F-C902-E87C8358F8DD}"/>
              </a:ext>
            </a:extLst>
          </p:cNvPr>
          <p:cNvSpPr>
            <a:spLocks noGrp="1"/>
          </p:cNvSpPr>
          <p:nvPr>
            <p:ph type="sldNum" sz="quarter" idx="12"/>
          </p:nvPr>
        </p:nvSpPr>
        <p:spPr/>
        <p:txBody>
          <a:bodyPr/>
          <a:lstStyle/>
          <a:p>
            <a:fld id="{1DAD2173-F02C-4A6F-93F8-C4A71B95944A}" type="slidenum">
              <a:rPr lang="el-GR" smtClean="0"/>
              <a:t>7</a:t>
            </a:fld>
            <a:endParaRPr lang="el-GR"/>
          </a:p>
        </p:txBody>
      </p:sp>
    </p:spTree>
    <p:extLst>
      <p:ext uri="{BB962C8B-B14F-4D97-AF65-F5344CB8AC3E}">
        <p14:creationId xmlns:p14="http://schemas.microsoft.com/office/powerpoint/2010/main" val="77644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B4B-5ED1-619A-78BD-0BF44B466D19}"/>
              </a:ext>
            </a:extLst>
          </p:cNvPr>
          <p:cNvSpPr>
            <a:spLocks noGrp="1"/>
          </p:cNvSpPr>
          <p:nvPr>
            <p:ph type="title"/>
          </p:nvPr>
        </p:nvSpPr>
        <p:spPr/>
        <p:txBody>
          <a:bodyPr/>
          <a:lstStyle/>
          <a:p>
            <a:r>
              <a:rPr lang="en-US" sz="4800" dirty="0"/>
              <a:t>T</a:t>
            </a:r>
            <a:r>
              <a:rPr lang="en-US" dirty="0"/>
              <a:t>F</a:t>
            </a:r>
            <a:r>
              <a:rPr lang="en-US" sz="4800" kern="1200" dirty="0"/>
              <a:t>Recor</a:t>
            </a:r>
            <a:r>
              <a:rPr lang="en-US" sz="4800" dirty="0"/>
              <a:t>d Creation</a:t>
            </a:r>
            <a:endParaRPr lang="el-GR" dirty="0"/>
          </a:p>
        </p:txBody>
      </p:sp>
      <p:sp>
        <p:nvSpPr>
          <p:cNvPr id="3" name="Content Placeholder 2">
            <a:extLst>
              <a:ext uri="{FF2B5EF4-FFF2-40B4-BE49-F238E27FC236}">
                <a16:creationId xmlns:a16="http://schemas.microsoft.com/office/drawing/2014/main" id="{D28FE5B1-0060-2718-0CB0-A0A517526698}"/>
              </a:ext>
            </a:extLst>
          </p:cNvPr>
          <p:cNvSpPr>
            <a:spLocks noGrp="1"/>
          </p:cNvSpPr>
          <p:nvPr>
            <p:ph idx="1"/>
          </p:nvPr>
        </p:nvSpPr>
        <p:spPr/>
        <p:txBody>
          <a:bodyPr/>
          <a:lstStyle/>
          <a:p>
            <a:pPr marL="0" indent="0">
              <a:buNone/>
            </a:pPr>
            <a:r>
              <a:rPr lang="en-US" dirty="0"/>
              <a:t>To train the model, the training data needs to be in a specific format the so-called TFRecord. The TFRecord format is </a:t>
            </a:r>
            <a:r>
              <a:rPr lang="en-US" dirty="0" err="1"/>
              <a:t>Tensorflow's</a:t>
            </a:r>
            <a:r>
              <a:rPr lang="en-US" dirty="0"/>
              <a:t> own binary storage format. </a:t>
            </a:r>
          </a:p>
          <a:p>
            <a:pPr marL="0" indent="0">
              <a:buNone/>
            </a:pPr>
            <a:r>
              <a:rPr lang="en-US" dirty="0"/>
              <a:t>The aforementioned XMLs are converted into TFRecord format.</a:t>
            </a:r>
          </a:p>
        </p:txBody>
      </p:sp>
      <p:pic>
        <p:nvPicPr>
          <p:cNvPr id="2052" name="Picture 4" descr="Page 4 | Xml Vectors &amp; Illustrations for Free Download | Freepik">
            <a:extLst>
              <a:ext uri="{FF2B5EF4-FFF2-40B4-BE49-F238E27FC236}">
                <a16:creationId xmlns:a16="http://schemas.microsoft.com/office/drawing/2014/main" id="{D5971A32-FE8F-FDA2-A864-E7F9B67B6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407" y="3429749"/>
            <a:ext cx="1561651" cy="1561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9B1BD62-57BD-1A0E-781A-6BADF714B16E}"/>
              </a:ext>
            </a:extLst>
          </p:cNvPr>
          <p:cNvPicPr>
            <a:picLocks noChangeAspect="1"/>
          </p:cNvPicPr>
          <p:nvPr/>
        </p:nvPicPr>
        <p:blipFill>
          <a:blip r:embed="rId4"/>
          <a:stretch>
            <a:fillRect/>
          </a:stretch>
        </p:blipFill>
        <p:spPr>
          <a:xfrm>
            <a:off x="6438942" y="3429000"/>
            <a:ext cx="2245365" cy="1562400"/>
          </a:xfrm>
          <a:prstGeom prst="rect">
            <a:avLst/>
          </a:prstGeom>
        </p:spPr>
      </p:pic>
      <p:cxnSp>
        <p:nvCxnSpPr>
          <p:cNvPr id="9" name="Connector: Elbow 8">
            <a:extLst>
              <a:ext uri="{FF2B5EF4-FFF2-40B4-BE49-F238E27FC236}">
                <a16:creationId xmlns:a16="http://schemas.microsoft.com/office/drawing/2014/main" id="{DE0D2D7B-EC73-A1D2-4B02-CCF5D7AB6928}"/>
              </a:ext>
            </a:extLst>
          </p:cNvPr>
          <p:cNvCxnSpPr>
            <a:cxnSpLocks/>
          </p:cNvCxnSpPr>
          <p:nvPr/>
        </p:nvCxnSpPr>
        <p:spPr>
          <a:xfrm flipV="1">
            <a:off x="5574740" y="4210200"/>
            <a:ext cx="807343" cy="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a:extLst>
              <a:ext uri="{FF2B5EF4-FFF2-40B4-BE49-F238E27FC236}">
                <a16:creationId xmlns:a16="http://schemas.microsoft.com/office/drawing/2014/main" id="{699A04D5-E2DD-5A52-8DD5-072A2DF3A5C0}"/>
              </a:ext>
            </a:extLst>
          </p:cNvPr>
          <p:cNvSpPr>
            <a:spLocks noGrp="1"/>
          </p:cNvSpPr>
          <p:nvPr>
            <p:ph type="sldNum" sz="quarter" idx="12"/>
          </p:nvPr>
        </p:nvSpPr>
        <p:spPr/>
        <p:txBody>
          <a:bodyPr/>
          <a:lstStyle/>
          <a:p>
            <a:fld id="{1DAD2173-F02C-4A6F-93F8-C4A71B95944A}" type="slidenum">
              <a:rPr lang="el-GR" smtClean="0"/>
              <a:t>8</a:t>
            </a:fld>
            <a:endParaRPr lang="el-GR"/>
          </a:p>
        </p:txBody>
      </p:sp>
    </p:spTree>
    <p:extLst>
      <p:ext uri="{BB962C8B-B14F-4D97-AF65-F5344CB8AC3E}">
        <p14:creationId xmlns:p14="http://schemas.microsoft.com/office/powerpoint/2010/main" val="241767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3F10-A68F-D8A4-18E0-57C8A90E4936}"/>
              </a:ext>
            </a:extLst>
          </p:cNvPr>
          <p:cNvSpPr>
            <a:spLocks noGrp="1"/>
          </p:cNvSpPr>
          <p:nvPr>
            <p:ph type="title"/>
          </p:nvPr>
        </p:nvSpPr>
        <p:spPr>
          <a:xfrm>
            <a:off x="1097280" y="286603"/>
            <a:ext cx="10058400" cy="1450757"/>
          </a:xfrm>
        </p:spPr>
        <p:txBody>
          <a:bodyPr>
            <a:normAutofit/>
          </a:bodyPr>
          <a:lstStyle/>
          <a:p>
            <a:r>
              <a:rPr lang="en-US" dirty="0"/>
              <a:t>P</a:t>
            </a:r>
            <a:r>
              <a:rPr lang="en-US" kern="1200" dirty="0"/>
              <a:t>re-Trained </a:t>
            </a:r>
            <a:r>
              <a:rPr lang="en-US" dirty="0"/>
              <a:t>M</a:t>
            </a:r>
            <a:r>
              <a:rPr lang="en-US" kern="1200" dirty="0"/>
              <a:t>odel Selection</a:t>
            </a:r>
            <a:endParaRPr lang="el-GR" dirty="0"/>
          </a:p>
        </p:txBody>
      </p:sp>
      <p:sp>
        <p:nvSpPr>
          <p:cNvPr id="3" name="Content Placeholder 2">
            <a:extLst>
              <a:ext uri="{FF2B5EF4-FFF2-40B4-BE49-F238E27FC236}">
                <a16:creationId xmlns:a16="http://schemas.microsoft.com/office/drawing/2014/main" id="{667C5680-FDA6-D748-6DDD-E5B3EC2B458E}"/>
              </a:ext>
            </a:extLst>
          </p:cNvPr>
          <p:cNvSpPr>
            <a:spLocks noGrp="1"/>
          </p:cNvSpPr>
          <p:nvPr>
            <p:ph idx="1"/>
          </p:nvPr>
        </p:nvSpPr>
        <p:spPr>
          <a:xfrm>
            <a:off x="7168760" y="1784758"/>
            <a:ext cx="4968161" cy="2723682"/>
          </a:xfrm>
        </p:spPr>
        <p:txBody>
          <a:bodyPr>
            <a:normAutofit fontScale="92500"/>
          </a:bodyPr>
          <a:lstStyle/>
          <a:p>
            <a:pPr marL="0" indent="0">
              <a:buNone/>
            </a:pPr>
            <a:r>
              <a:rPr lang="en-US" sz="1800" dirty="0"/>
              <a:t>Finding a suitable pre-trained model for training. </a:t>
            </a:r>
          </a:p>
          <a:p>
            <a:pPr marL="0" indent="0">
              <a:buNone/>
            </a:pPr>
            <a:r>
              <a:rPr lang="en-US" sz="1800" dirty="0"/>
              <a:t>We are more interested in speed than accuracy, so the SSD (Single Shot </a:t>
            </a:r>
            <a:r>
              <a:rPr lang="en-US" sz="1800" dirty="0" err="1"/>
              <a:t>MultiBox</a:t>
            </a:r>
            <a:r>
              <a:rPr lang="en-US" sz="1800" dirty="0"/>
              <a:t> Detection) models are the most appropriate. </a:t>
            </a:r>
          </a:p>
          <a:p>
            <a:pPr marL="0" indent="0">
              <a:buNone/>
            </a:pPr>
            <a:r>
              <a:rPr lang="en-US" sz="1800" dirty="0"/>
              <a:t>We tested both the ‘</a:t>
            </a:r>
            <a:r>
              <a:rPr lang="en-US" sz="1800" i="1" dirty="0"/>
              <a:t>ssd_mobilenet_v1_coco</a:t>
            </a:r>
            <a:r>
              <a:rPr lang="en-US" sz="1800" dirty="0"/>
              <a:t>’ and the ‘ssd_mobilenet_v2_quantized_coco’.</a:t>
            </a:r>
          </a:p>
          <a:p>
            <a:pPr marL="0" indent="0">
              <a:buNone/>
            </a:pPr>
            <a:r>
              <a:rPr lang="en-US" sz="1800" dirty="0"/>
              <a:t>Modification of the .config file for the specific model. (Training Pipeline)</a:t>
            </a:r>
          </a:p>
        </p:txBody>
      </p:sp>
      <p:sp>
        <p:nvSpPr>
          <p:cNvPr id="8" name="Slide Number Placeholder 7">
            <a:extLst>
              <a:ext uri="{FF2B5EF4-FFF2-40B4-BE49-F238E27FC236}">
                <a16:creationId xmlns:a16="http://schemas.microsoft.com/office/drawing/2014/main" id="{A5D7719D-EC99-CAED-7B37-0BAACD7BE15F}"/>
              </a:ext>
            </a:extLst>
          </p:cNvPr>
          <p:cNvSpPr>
            <a:spLocks noGrp="1"/>
          </p:cNvSpPr>
          <p:nvPr>
            <p:ph type="sldNum" sz="quarter" idx="12"/>
          </p:nvPr>
        </p:nvSpPr>
        <p:spPr/>
        <p:txBody>
          <a:bodyPr/>
          <a:lstStyle/>
          <a:p>
            <a:fld id="{1DAD2173-F02C-4A6F-93F8-C4A71B95944A}" type="slidenum">
              <a:rPr lang="el-GR" smtClean="0"/>
              <a:t>9</a:t>
            </a:fld>
            <a:endParaRPr lang="el-GR" dirty="0"/>
          </a:p>
        </p:txBody>
      </p:sp>
      <p:pic>
        <p:nvPicPr>
          <p:cNvPr id="36" name="Picture 35">
            <a:extLst>
              <a:ext uri="{FF2B5EF4-FFF2-40B4-BE49-F238E27FC236}">
                <a16:creationId xmlns:a16="http://schemas.microsoft.com/office/drawing/2014/main" id="{4E855136-2465-C288-9158-8E2334C37685}"/>
              </a:ext>
            </a:extLst>
          </p:cNvPr>
          <p:cNvPicPr>
            <a:picLocks noChangeAspect="1"/>
          </p:cNvPicPr>
          <p:nvPr/>
        </p:nvPicPr>
        <p:blipFill>
          <a:blip r:embed="rId3"/>
          <a:stretch>
            <a:fillRect/>
          </a:stretch>
        </p:blipFill>
        <p:spPr>
          <a:xfrm>
            <a:off x="8333627" y="4508440"/>
            <a:ext cx="2638425" cy="2190750"/>
          </a:xfrm>
          <a:prstGeom prst="rect">
            <a:avLst/>
          </a:prstGeom>
        </p:spPr>
      </p:pic>
      <p:grpSp>
        <p:nvGrpSpPr>
          <p:cNvPr id="5" name="Group 4">
            <a:extLst>
              <a:ext uri="{FF2B5EF4-FFF2-40B4-BE49-F238E27FC236}">
                <a16:creationId xmlns:a16="http://schemas.microsoft.com/office/drawing/2014/main" id="{412E59C9-FC38-1854-8738-A0C3362240CD}"/>
              </a:ext>
            </a:extLst>
          </p:cNvPr>
          <p:cNvGrpSpPr/>
          <p:nvPr/>
        </p:nvGrpSpPr>
        <p:grpSpPr>
          <a:xfrm>
            <a:off x="55079" y="1538537"/>
            <a:ext cx="6735310" cy="5286373"/>
            <a:chOff x="55079" y="1538537"/>
            <a:chExt cx="6735310" cy="5286373"/>
          </a:xfrm>
        </p:grpSpPr>
        <p:grpSp>
          <p:nvGrpSpPr>
            <p:cNvPr id="42" name="Group 41">
              <a:extLst>
                <a:ext uri="{FF2B5EF4-FFF2-40B4-BE49-F238E27FC236}">
                  <a16:creationId xmlns:a16="http://schemas.microsoft.com/office/drawing/2014/main" id="{2921F791-3C32-CA42-F9D1-5400EE6931B6}"/>
                </a:ext>
              </a:extLst>
            </p:cNvPr>
            <p:cNvGrpSpPr/>
            <p:nvPr/>
          </p:nvGrpSpPr>
          <p:grpSpPr>
            <a:xfrm>
              <a:off x="55079" y="1538537"/>
              <a:ext cx="6692771" cy="5286373"/>
              <a:chOff x="227420" y="1538537"/>
              <a:chExt cx="6692771" cy="5286373"/>
            </a:xfrm>
          </p:grpSpPr>
          <p:grpSp>
            <p:nvGrpSpPr>
              <p:cNvPr id="28" name="Group 27">
                <a:extLst>
                  <a:ext uri="{FF2B5EF4-FFF2-40B4-BE49-F238E27FC236}">
                    <a16:creationId xmlns:a16="http://schemas.microsoft.com/office/drawing/2014/main" id="{8576E5C6-3F3F-B2CD-6D6B-13891D1DF458}"/>
                  </a:ext>
                </a:extLst>
              </p:cNvPr>
              <p:cNvGrpSpPr/>
              <p:nvPr/>
            </p:nvGrpSpPr>
            <p:grpSpPr>
              <a:xfrm>
                <a:off x="227420" y="1538537"/>
                <a:ext cx="3880474" cy="5286373"/>
                <a:chOff x="227420" y="1538537"/>
                <a:chExt cx="3880474" cy="5286373"/>
              </a:xfrm>
            </p:grpSpPr>
            <p:grpSp>
              <p:nvGrpSpPr>
                <p:cNvPr id="22" name="Group 21">
                  <a:extLst>
                    <a:ext uri="{FF2B5EF4-FFF2-40B4-BE49-F238E27FC236}">
                      <a16:creationId xmlns:a16="http://schemas.microsoft.com/office/drawing/2014/main" id="{A155B05F-74DB-940F-BDCC-6F3751FD6F3E}"/>
                    </a:ext>
                  </a:extLst>
                </p:cNvPr>
                <p:cNvGrpSpPr/>
                <p:nvPr/>
              </p:nvGrpSpPr>
              <p:grpSpPr>
                <a:xfrm>
                  <a:off x="227420" y="1538537"/>
                  <a:ext cx="3880474" cy="5286373"/>
                  <a:chOff x="227420" y="1538537"/>
                  <a:chExt cx="3880474" cy="5286373"/>
                </a:xfrm>
              </p:grpSpPr>
              <p:grpSp>
                <p:nvGrpSpPr>
                  <p:cNvPr id="20" name="Group 19">
                    <a:extLst>
                      <a:ext uri="{FF2B5EF4-FFF2-40B4-BE49-F238E27FC236}">
                        <a16:creationId xmlns:a16="http://schemas.microsoft.com/office/drawing/2014/main" id="{1081975F-B9C0-5EA5-5048-2EE7E1C3130B}"/>
                      </a:ext>
                    </a:extLst>
                  </p:cNvPr>
                  <p:cNvGrpSpPr/>
                  <p:nvPr/>
                </p:nvGrpSpPr>
                <p:grpSpPr>
                  <a:xfrm>
                    <a:off x="227420" y="1739596"/>
                    <a:ext cx="3880474" cy="5085314"/>
                    <a:chOff x="227420" y="1739596"/>
                    <a:chExt cx="3880474" cy="5085314"/>
                  </a:xfrm>
                </p:grpSpPr>
                <p:grpSp>
                  <p:nvGrpSpPr>
                    <p:cNvPr id="16" name="Group 15">
                      <a:extLst>
                        <a:ext uri="{FF2B5EF4-FFF2-40B4-BE49-F238E27FC236}">
                          <a16:creationId xmlns:a16="http://schemas.microsoft.com/office/drawing/2014/main" id="{A9AF5104-F2D8-19F2-5584-D4D6EE04A13B}"/>
                        </a:ext>
                      </a:extLst>
                    </p:cNvPr>
                    <p:cNvGrpSpPr/>
                    <p:nvPr/>
                  </p:nvGrpSpPr>
                  <p:grpSpPr>
                    <a:xfrm>
                      <a:off x="227420" y="1739596"/>
                      <a:ext cx="3880474" cy="5085314"/>
                      <a:chOff x="227420" y="1739596"/>
                      <a:chExt cx="3880474" cy="5085314"/>
                    </a:xfrm>
                  </p:grpSpPr>
                  <p:grpSp>
                    <p:nvGrpSpPr>
                      <p:cNvPr id="12" name="Group 11">
                        <a:extLst>
                          <a:ext uri="{FF2B5EF4-FFF2-40B4-BE49-F238E27FC236}">
                            <a16:creationId xmlns:a16="http://schemas.microsoft.com/office/drawing/2014/main" id="{758B04D2-6E4C-F5CD-182A-FDDD3DCCEFCF}"/>
                          </a:ext>
                        </a:extLst>
                      </p:cNvPr>
                      <p:cNvGrpSpPr/>
                      <p:nvPr/>
                    </p:nvGrpSpPr>
                    <p:grpSpPr>
                      <a:xfrm>
                        <a:off x="227420" y="1786994"/>
                        <a:ext cx="3841241" cy="5037916"/>
                        <a:chOff x="227420" y="1786994"/>
                        <a:chExt cx="3805733" cy="5102616"/>
                      </a:xfrm>
                    </p:grpSpPr>
                    <p:pic>
                      <p:nvPicPr>
                        <p:cNvPr id="10" name="Picture 9">
                          <a:extLst>
                            <a:ext uri="{FF2B5EF4-FFF2-40B4-BE49-F238E27FC236}">
                              <a16:creationId xmlns:a16="http://schemas.microsoft.com/office/drawing/2014/main" id="{80025ECE-96CC-106B-B5DC-B2AF837D7E0F}"/>
                            </a:ext>
                          </a:extLst>
                        </p:cNvPr>
                        <p:cNvPicPr>
                          <a:picLocks noChangeAspect="1"/>
                        </p:cNvPicPr>
                        <p:nvPr/>
                      </p:nvPicPr>
                      <p:blipFill>
                        <a:blip r:embed="rId4"/>
                        <a:stretch>
                          <a:fillRect/>
                        </a:stretch>
                      </p:blipFill>
                      <p:spPr>
                        <a:xfrm>
                          <a:off x="227420" y="1786994"/>
                          <a:ext cx="3805733" cy="5102616"/>
                        </a:xfrm>
                        <a:prstGeom prst="rect">
                          <a:avLst/>
                        </a:prstGeom>
                        <a:ln>
                          <a:solidFill>
                            <a:schemeClr val="tx1"/>
                          </a:solidFill>
                        </a:ln>
                      </p:spPr>
                    </p:pic>
                    <p:sp>
                      <p:nvSpPr>
                        <p:cNvPr id="11" name="Rectangle 10">
                          <a:extLst>
                            <a:ext uri="{FF2B5EF4-FFF2-40B4-BE49-F238E27FC236}">
                              <a16:creationId xmlns:a16="http://schemas.microsoft.com/office/drawing/2014/main" id="{65B0AF59-F454-23BE-9887-D35154FEA9EA}"/>
                            </a:ext>
                          </a:extLst>
                        </p:cNvPr>
                        <p:cNvSpPr/>
                        <p:nvPr/>
                      </p:nvSpPr>
                      <p:spPr>
                        <a:xfrm>
                          <a:off x="227420" y="3733101"/>
                          <a:ext cx="3805733" cy="167780"/>
                        </a:xfrm>
                        <a:prstGeom prst="rect">
                          <a:avLst/>
                        </a:prstGeom>
                        <a:noFill/>
                        <a:ln>
                          <a:solidFill>
                            <a:srgbClr val="FF00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grpSp>
                  <p:sp>
                    <p:nvSpPr>
                      <p:cNvPr id="15" name="TextBox 14">
                        <a:extLst>
                          <a:ext uri="{FF2B5EF4-FFF2-40B4-BE49-F238E27FC236}">
                            <a16:creationId xmlns:a16="http://schemas.microsoft.com/office/drawing/2014/main" id="{98FDC9D4-B59C-E4A6-6073-64BFED9DF0BA}"/>
                          </a:ext>
                        </a:extLst>
                      </p:cNvPr>
                      <p:cNvSpPr txBox="1"/>
                      <p:nvPr/>
                    </p:nvSpPr>
                    <p:spPr>
                      <a:xfrm>
                        <a:off x="2399564" y="1739596"/>
                        <a:ext cx="1708330" cy="246221"/>
                      </a:xfrm>
                      <a:prstGeom prst="rect">
                        <a:avLst/>
                      </a:prstGeom>
                      <a:noFill/>
                    </p:spPr>
                    <p:txBody>
                      <a:bodyPr wrap="square" rtlCol="0">
                        <a:spAutoFit/>
                      </a:bodyPr>
                      <a:lstStyle/>
                      <a:p>
                        <a:r>
                          <a:rPr lang="en-US" sz="1000" i="1">
                            <a:latin typeface="Verdana" panose="020B0604030504040204" pitchFamily="34" charset="0"/>
                            <a:ea typeface="Verdana" panose="020B0604030504040204" pitchFamily="34" charset="0"/>
                          </a:rPr>
                          <a:t>Mean Average Precision</a:t>
                        </a:r>
                        <a:endParaRPr lang="el-GR" sz="1000" i="1" dirty="0">
                          <a:latin typeface="Verdana" panose="020B0604030504040204" pitchFamily="34" charset="0"/>
                          <a:ea typeface="Verdana" panose="020B0604030504040204" pitchFamily="34" charset="0"/>
                        </a:endParaRPr>
                      </a:p>
                    </p:txBody>
                  </p:sp>
                </p:grpSp>
                <p:cxnSp>
                  <p:nvCxnSpPr>
                    <p:cNvPr id="18" name="Straight Arrow Connector 17">
                      <a:extLst>
                        <a:ext uri="{FF2B5EF4-FFF2-40B4-BE49-F238E27FC236}">
                          <a16:creationId xmlns:a16="http://schemas.microsoft.com/office/drawing/2014/main" id="{24DB84F2-6FB3-E259-924A-0EA930C86585}"/>
                        </a:ext>
                      </a:extLst>
                    </p:cNvPr>
                    <p:cNvCxnSpPr>
                      <a:cxnSpLocks/>
                    </p:cNvCxnSpPr>
                    <p:nvPr/>
                  </p:nvCxnSpPr>
                  <p:spPr>
                    <a:xfrm>
                      <a:off x="3253729" y="1985817"/>
                      <a:ext cx="85089" cy="119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30EECE9-D611-CEFA-F2A0-C528388AAA3E}"/>
                      </a:ext>
                    </a:extLst>
                  </p:cNvPr>
                  <p:cNvSpPr txBox="1"/>
                  <p:nvPr/>
                </p:nvSpPr>
                <p:spPr>
                  <a:xfrm>
                    <a:off x="227420" y="1538537"/>
                    <a:ext cx="2093678" cy="246221"/>
                  </a:xfrm>
                  <a:prstGeom prst="rect">
                    <a:avLst/>
                  </a:prstGeom>
                  <a:noFill/>
                </p:spPr>
                <p:txBody>
                  <a:bodyPr wrap="square" rtlCol="0">
                    <a:spAutoFit/>
                  </a:bodyPr>
                  <a:lstStyle/>
                  <a:p>
                    <a:r>
                      <a:rPr lang="en-US" sz="1000" i="1">
                        <a:latin typeface="Verdana" panose="020B0604030504040204" pitchFamily="34" charset="0"/>
                        <a:ea typeface="Verdana" panose="020B0604030504040204" pitchFamily="34" charset="0"/>
                      </a:rPr>
                      <a:t>Common Objects in Context</a:t>
                    </a:r>
                    <a:endParaRPr lang="el-GR" sz="1000" i="1" dirty="0">
                      <a:latin typeface="Verdana" panose="020B0604030504040204" pitchFamily="34" charset="0"/>
                      <a:ea typeface="Verdana" panose="020B0604030504040204" pitchFamily="34" charset="0"/>
                    </a:endParaRPr>
                  </a:p>
                </p:txBody>
              </p:sp>
            </p:grpSp>
            <p:cxnSp>
              <p:nvCxnSpPr>
                <p:cNvPr id="24" name="Straight Arrow Connector 23">
                  <a:extLst>
                    <a:ext uri="{FF2B5EF4-FFF2-40B4-BE49-F238E27FC236}">
                      <a16:creationId xmlns:a16="http://schemas.microsoft.com/office/drawing/2014/main" id="{339F65A8-0362-70E5-237A-CB4C0A468BBC}"/>
                    </a:ext>
                  </a:extLst>
                </p:cNvPr>
                <p:cNvCxnSpPr>
                  <a:cxnSpLocks/>
                  <a:stCxn id="21" idx="2"/>
                </p:cNvCxnSpPr>
                <p:nvPr/>
              </p:nvCxnSpPr>
              <p:spPr>
                <a:xfrm flipH="1">
                  <a:off x="578840" y="1784758"/>
                  <a:ext cx="695419" cy="60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9" name="Picture 28">
                <a:extLst>
                  <a:ext uri="{FF2B5EF4-FFF2-40B4-BE49-F238E27FC236}">
                    <a16:creationId xmlns:a16="http://schemas.microsoft.com/office/drawing/2014/main" id="{98616AE6-58F4-D3DB-3D0E-45CD80B769F0}"/>
                  </a:ext>
                </a:extLst>
              </p:cNvPr>
              <p:cNvPicPr>
                <a:picLocks noChangeAspect="1"/>
              </p:cNvPicPr>
              <p:nvPr/>
            </p:nvPicPr>
            <p:blipFill>
              <a:blip r:embed="rId5"/>
              <a:stretch>
                <a:fillRect/>
              </a:stretch>
            </p:blipFill>
            <p:spPr>
              <a:xfrm>
                <a:off x="4603721" y="4508440"/>
                <a:ext cx="2316470" cy="2316470"/>
              </a:xfrm>
              <a:prstGeom prst="rect">
                <a:avLst/>
              </a:prstGeom>
              <a:ln>
                <a:solidFill>
                  <a:schemeClr val="tx1"/>
                </a:solidFill>
              </a:ln>
            </p:spPr>
          </p:pic>
          <p:cxnSp>
            <p:nvCxnSpPr>
              <p:cNvPr id="33" name="Connector: Elbow 32">
                <a:extLst>
                  <a:ext uri="{FF2B5EF4-FFF2-40B4-BE49-F238E27FC236}">
                    <a16:creationId xmlns:a16="http://schemas.microsoft.com/office/drawing/2014/main" id="{D4B21729-2822-3EA5-61A3-81198FA49377}"/>
                  </a:ext>
                </a:extLst>
              </p:cNvPr>
              <p:cNvCxnSpPr>
                <a:cxnSpLocks/>
                <a:stCxn id="11" idx="3"/>
                <a:endCxn id="29" idx="1"/>
              </p:cNvCxnSpPr>
              <p:nvPr/>
            </p:nvCxnSpPr>
            <p:spPr>
              <a:xfrm>
                <a:off x="4068661" y="3791252"/>
                <a:ext cx="535060" cy="18754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B01326D-87E3-7FFD-0D84-2F1B52CDAAA7}"/>
                </a:ext>
              </a:extLst>
            </p:cNvPr>
            <p:cNvSpPr txBox="1"/>
            <p:nvPr/>
          </p:nvSpPr>
          <p:spPr>
            <a:xfrm>
              <a:off x="4382255" y="1774086"/>
              <a:ext cx="2408134" cy="2585323"/>
            </a:xfrm>
            <a:prstGeom prst="rect">
              <a:avLst/>
            </a:prstGeom>
            <a:noFill/>
            <a:ln>
              <a:solidFill>
                <a:schemeClr val="tx1"/>
              </a:solidFill>
            </a:ln>
          </p:spPr>
          <p:txBody>
            <a:bodyPr wrap="square" rtlCol="0">
              <a:spAutoFit/>
            </a:bodyPr>
            <a:lstStyle/>
            <a:p>
              <a:pPr algn="ctr"/>
              <a:r>
                <a:rPr lang="en-US" b="1">
                  <a:solidFill>
                    <a:schemeClr val="tx1">
                      <a:lumMod val="75000"/>
                      <a:lumOff val="25000"/>
                    </a:schemeClr>
                  </a:solidFill>
                  <a:latin typeface="Verdana" panose="020B0604030504040204" pitchFamily="34" charset="0"/>
                  <a:ea typeface="Verdana" panose="020B0604030504040204" pitchFamily="34" charset="0"/>
                </a:rPr>
                <a:t>MS-COCO</a:t>
              </a:r>
            </a:p>
            <a:p>
              <a:pPr algn="ctr"/>
              <a:r>
                <a:rPr lang="en-US">
                  <a:solidFill>
                    <a:schemeClr val="tx1">
                      <a:lumMod val="75000"/>
                      <a:lumOff val="25000"/>
                    </a:schemeClr>
                  </a:solidFill>
                  <a:latin typeface="Verdana" panose="020B0604030504040204" pitchFamily="34" charset="0"/>
                  <a:ea typeface="Verdana" panose="020B0604030504040204" pitchFamily="34" charset="0"/>
                </a:rPr>
                <a:t>A</a:t>
              </a:r>
              <a:r>
                <a:rPr lang="en-US" b="1">
                  <a:solidFill>
                    <a:schemeClr val="tx1">
                      <a:lumMod val="75000"/>
                      <a:lumOff val="25000"/>
                    </a:schemeClr>
                  </a:solidFill>
                  <a:latin typeface="Verdana" panose="020B0604030504040204" pitchFamily="34" charset="0"/>
                  <a:ea typeface="Verdana" panose="020B0604030504040204" pitchFamily="34" charset="0"/>
                </a:rPr>
                <a:t> </a:t>
              </a:r>
              <a:r>
                <a:rPr lang="en-US">
                  <a:solidFill>
                    <a:schemeClr val="tx1">
                      <a:lumMod val="75000"/>
                      <a:lumOff val="25000"/>
                    </a:schemeClr>
                  </a:solidFill>
                  <a:latin typeface="Verdana" panose="020B0604030504040204" pitchFamily="34" charset="0"/>
                  <a:ea typeface="Verdana" panose="020B0604030504040204" pitchFamily="34" charset="0"/>
                </a:rPr>
                <a:t>dataset for image recognition, segmentation and captioning, consisting of more than 300,000 images overall and 80 object classes.</a:t>
              </a:r>
              <a:endParaRPr lang="el-GR" dirty="0">
                <a:solidFill>
                  <a:schemeClr val="tx1">
                    <a:lumMod val="75000"/>
                    <a:lumOff val="25000"/>
                  </a:schemeClr>
                </a:solidFill>
                <a:latin typeface="Verdana" panose="020B0604030504040204" pitchFamily="34" charset="0"/>
                <a:ea typeface="Verdana" panose="020B0604030504040204" pitchFamily="34" charset="0"/>
              </a:endParaRPr>
            </a:p>
          </p:txBody>
        </p:sp>
      </p:grpSp>
      <p:sp>
        <p:nvSpPr>
          <p:cNvPr id="49" name="TextBox 48">
            <a:extLst>
              <a:ext uri="{FF2B5EF4-FFF2-40B4-BE49-F238E27FC236}">
                <a16:creationId xmlns:a16="http://schemas.microsoft.com/office/drawing/2014/main" id="{EBDBEBFA-E5B6-33EE-31A5-665BE1F8722E}"/>
              </a:ext>
            </a:extLst>
          </p:cNvPr>
          <p:cNvSpPr txBox="1"/>
          <p:nvPr/>
        </p:nvSpPr>
        <p:spPr>
          <a:xfrm>
            <a:off x="-57741" y="6529913"/>
            <a:ext cx="5825634" cy="338554"/>
          </a:xfrm>
          <a:prstGeom prst="rect">
            <a:avLst/>
          </a:prstGeom>
          <a:noFill/>
        </p:spPr>
        <p:txBody>
          <a:bodyPr wrap="none" rtlCol="0">
            <a:spAutoFit/>
          </a:bodyPr>
          <a:lstStyle/>
          <a:p>
            <a:r>
              <a:rPr lang="en-US" sz="900" baseline="30000" dirty="0">
                <a:latin typeface="Verdana" panose="020B0604030504040204" pitchFamily="34" charset="0"/>
                <a:ea typeface="Verdana" panose="020B0604030504040204" pitchFamily="34" charset="0"/>
              </a:rPr>
              <a:t>*</a:t>
            </a:r>
            <a:r>
              <a:rPr lang="en-US" sz="800" dirty="0">
                <a:latin typeface="Verdana" panose="020B0604030504040204" pitchFamily="34" charset="0"/>
                <a:ea typeface="Verdana" panose="020B0604030504040204" pitchFamily="34" charset="0"/>
                <a:hlinkClick r:id="rId6"/>
              </a:rPr>
              <a:t>https://cocodataset.org/#home</a:t>
            </a:r>
            <a:endParaRPr lang="en-US" sz="800" dirty="0">
              <a:latin typeface="Verdana" panose="020B0604030504040204" pitchFamily="34" charset="0"/>
              <a:ea typeface="Verdana" panose="020B0604030504040204" pitchFamily="34" charset="0"/>
            </a:endParaRPr>
          </a:p>
          <a:p>
            <a:r>
              <a:rPr lang="en-US" sz="800" dirty="0">
                <a:latin typeface="Verdana" panose="020B0604030504040204" pitchFamily="34" charset="0"/>
                <a:ea typeface="Verdana" panose="020B0604030504040204" pitchFamily="34" charset="0"/>
              </a:rPr>
              <a:t>*</a:t>
            </a:r>
            <a:r>
              <a:rPr lang="en-US" sz="800" dirty="0">
                <a:latin typeface="Verdana" panose="020B0604030504040204" pitchFamily="34" charset="0"/>
                <a:ea typeface="Verdana" panose="020B0604030504040204" pitchFamily="34" charset="0"/>
                <a:hlinkClick r:id="rId7"/>
              </a:rPr>
              <a:t>https://github.com/tensorflow/models/blob/master/research/object_detection/g3doc/tf1_detection_zoo.md</a:t>
            </a:r>
            <a:endParaRPr lang="el-GR" sz="11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3365180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1214</TotalTime>
  <Words>3297</Words>
  <Application>Microsoft Office PowerPoint</Application>
  <PresentationFormat>Widescreen</PresentationFormat>
  <Paragraphs>206</Paragraphs>
  <Slides>20</Slides>
  <Notes>19</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Söhne</vt:lpstr>
      <vt:lpstr>Verdana</vt:lpstr>
      <vt:lpstr>Wingdings</vt:lpstr>
      <vt:lpstr>Retrospect</vt:lpstr>
      <vt:lpstr>Object-Detection Android App</vt:lpstr>
      <vt:lpstr>What is Object Detection?</vt:lpstr>
      <vt:lpstr>What is Transfer Learning?</vt:lpstr>
      <vt:lpstr>Main Steps</vt:lpstr>
      <vt:lpstr>Environmental Setup</vt:lpstr>
      <vt:lpstr>Dataset Creation</vt:lpstr>
      <vt:lpstr>Image Annotation</vt:lpstr>
      <vt:lpstr>TFRecord Creation</vt:lpstr>
      <vt:lpstr>Pre-Trained Model Selection</vt:lpstr>
      <vt:lpstr>How Transfer Learning Works?</vt:lpstr>
      <vt:lpstr>Train</vt:lpstr>
      <vt:lpstr>Frozen Inference Graph Export</vt:lpstr>
      <vt:lpstr>Object Detection App</vt:lpstr>
      <vt:lpstr>Object Detection App</vt:lpstr>
      <vt:lpstr>Let's Find Some Objects!</vt:lpstr>
      <vt:lpstr>Let's Find Some Objects!</vt:lpstr>
      <vt:lpstr>Let's Find Some Objects!</vt:lpstr>
      <vt:lpstr>Demo Time!</vt:lpstr>
      <vt:lpstr>Thank you!</vt:lpstr>
      <vt:lpstr>More On 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Object-Detection Android App</dc:title>
  <dc:creator>Giannis Fourfouris</dc:creator>
  <cp:lastModifiedBy>Giannis Fourfouris</cp:lastModifiedBy>
  <cp:revision>238</cp:revision>
  <dcterms:created xsi:type="dcterms:W3CDTF">2023-01-16T07:42:27Z</dcterms:created>
  <dcterms:modified xsi:type="dcterms:W3CDTF">2023-02-17T08:07:43Z</dcterms:modified>
</cp:coreProperties>
</file>